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56" r:id="rId5"/>
    <p:sldId id="257" r:id="rId6"/>
    <p:sldId id="259" r:id="rId7"/>
    <p:sldId id="265" r:id="rId8"/>
    <p:sldId id="262" r:id="rId9"/>
    <p:sldId id="263" r:id="rId10"/>
    <p:sldId id="266" r:id="rId11"/>
    <p:sldId id="264" r:id="rId12"/>
    <p:sldId id="269" r:id="rId13"/>
    <p:sldId id="268" r:id="rId14"/>
    <p:sldId id="267"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498" y="9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IN" dirty="0"/>
            <a:t>TABLE OF CONTENTS</a:t>
          </a:r>
          <a:endParaRPr lang="en-US" dirty="0"/>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dirty="0"/>
            <a:t>OVERVIEW</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IN" dirty="0"/>
            <a:t>BILL OF MATERIALS</a:t>
          </a:r>
          <a:endParaRPr lang="en-US" dirty="0"/>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a:lnSpc>
              <a:spcPct val="100000"/>
            </a:lnSpc>
          </a:pPr>
          <a:r>
            <a:rPr lang="en-IN" dirty="0"/>
            <a:t>CONCLUSION</a:t>
          </a:r>
          <a:endParaRPr lang="en-US" dirty="0"/>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1469"/>
          <a:ext cx="3084892" cy="7450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25364" y="169096"/>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860480" y="1469"/>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IN" sz="2100" kern="1200" dirty="0"/>
            <a:t>TABLE OF CONTENTS</a:t>
          </a:r>
          <a:endParaRPr lang="en-US" sz="2100" kern="1200" dirty="0"/>
        </a:p>
      </dsp:txBody>
      <dsp:txXfrm>
        <a:off x="860480" y="1469"/>
        <a:ext cx="2224411" cy="745005"/>
      </dsp:txXfrm>
    </dsp:sp>
    <dsp:sp modelId="{B9A40EDB-694E-464C-8356-AEE8787842F2}">
      <dsp:nvSpPr>
        <dsp:cNvPr id="0" name=""/>
        <dsp:cNvSpPr/>
      </dsp:nvSpPr>
      <dsp:spPr>
        <a:xfrm>
          <a:off x="0" y="932726"/>
          <a:ext cx="3084892" cy="745005"/>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25364" y="1100352"/>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860480" y="932726"/>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US" sz="2100" kern="1200" dirty="0"/>
            <a:t>OVERVIEW</a:t>
          </a:r>
        </a:p>
      </dsp:txBody>
      <dsp:txXfrm>
        <a:off x="860480" y="932726"/>
        <a:ext cx="2224411" cy="745005"/>
      </dsp:txXfrm>
    </dsp:sp>
    <dsp:sp modelId="{9DD6C5DE-B838-492F-B4A8-49E4DE8C5CF5}">
      <dsp:nvSpPr>
        <dsp:cNvPr id="0" name=""/>
        <dsp:cNvSpPr/>
      </dsp:nvSpPr>
      <dsp:spPr>
        <a:xfrm>
          <a:off x="0" y="1863982"/>
          <a:ext cx="3084892" cy="745005"/>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25364" y="2031608"/>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860480" y="1863982"/>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IN" sz="2100" kern="1200" dirty="0"/>
            <a:t>BILL OF MATERIALS</a:t>
          </a:r>
          <a:endParaRPr lang="en-US" sz="2100" kern="1200" dirty="0"/>
        </a:p>
      </dsp:txBody>
      <dsp:txXfrm>
        <a:off x="860480" y="1863982"/>
        <a:ext cx="2224411" cy="745005"/>
      </dsp:txXfrm>
    </dsp:sp>
    <dsp:sp modelId="{984F7435-4B4C-47D4-B03E-CC8917BDBDBB}">
      <dsp:nvSpPr>
        <dsp:cNvPr id="0" name=""/>
        <dsp:cNvSpPr/>
      </dsp:nvSpPr>
      <dsp:spPr>
        <a:xfrm>
          <a:off x="0" y="2795238"/>
          <a:ext cx="3084892" cy="745005"/>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25364" y="2962865"/>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860480" y="2795238"/>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IN" sz="2100" kern="1200" dirty="0"/>
            <a:t>CONCLUSION</a:t>
          </a:r>
          <a:endParaRPr lang="en-US" sz="2100" kern="1200" dirty="0"/>
        </a:p>
      </dsp:txBody>
      <dsp:txXfrm>
        <a:off x="860480" y="2795238"/>
        <a:ext cx="2224411" cy="7450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2/24/2023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2/24/2023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382107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181309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2837220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2208749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150977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166278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2171195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891866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2/24/2023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2/24/2023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how2electronics.com/wp-content/uploads/2019/06/MAX30100.jp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how2electronics.com/wp-content/uploads/2019/06/MAX30100.jp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GB" dirty="0"/>
              <a:t>Team Core Four Presents</a:t>
            </a:r>
            <a:endParaRPr lang="en-US" dirty="0"/>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GB" dirty="0">
                <a:solidFill>
                  <a:schemeClr val="accent6">
                    <a:lumMod val="75000"/>
                  </a:schemeClr>
                </a:solidFill>
              </a:rPr>
              <a:t>“</a:t>
            </a:r>
            <a:r>
              <a:rPr lang="en-GB" b="1" i="0" dirty="0">
                <a:solidFill>
                  <a:schemeClr val="accent6">
                    <a:lumMod val="75000"/>
                  </a:schemeClr>
                </a:solidFill>
                <a:effectLst/>
                <a:latin typeface="YouTube Sans"/>
              </a:rPr>
              <a:t>IoT Based Patient Health Monitoring System using ESP32 Web Server”</a:t>
            </a:r>
          </a:p>
          <a:p>
            <a:pPr algn="ct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TextBox 6">
            <a:extLst>
              <a:ext uri="{FF2B5EF4-FFF2-40B4-BE49-F238E27FC236}">
                <a16:creationId xmlns:a16="http://schemas.microsoft.com/office/drawing/2014/main" id="{32EC43F3-D62C-030F-C61A-83B270816FBF}"/>
              </a:ext>
            </a:extLst>
          </p:cNvPr>
          <p:cNvSpPr txBox="1"/>
          <p:nvPr/>
        </p:nvSpPr>
        <p:spPr>
          <a:xfrm>
            <a:off x="2088" y="4833719"/>
            <a:ext cx="6181594" cy="2031325"/>
          </a:xfrm>
          <a:prstGeom prst="rect">
            <a:avLst/>
          </a:prstGeom>
          <a:noFill/>
        </p:spPr>
        <p:txBody>
          <a:bodyPr wrap="square">
            <a:spAutoFit/>
          </a:bodyPr>
          <a:lstStyle/>
          <a:p>
            <a:r>
              <a:rPr lang="en-US" dirty="0">
                <a:solidFill>
                  <a:srgbClr val="002060"/>
                </a:solidFill>
              </a:rPr>
              <a:t>	By,</a:t>
            </a:r>
          </a:p>
          <a:p>
            <a:r>
              <a:rPr lang="en-US" dirty="0">
                <a:solidFill>
                  <a:srgbClr val="002060"/>
                </a:solidFill>
              </a:rPr>
              <a:t>	Uddipta Das 		</a:t>
            </a:r>
            <a:r>
              <a:rPr lang="en-US" dirty="0">
                <a:solidFill>
                  <a:srgbClr val="0070C0"/>
                </a:solidFill>
              </a:rPr>
              <a:t>(10800320040)</a:t>
            </a:r>
          </a:p>
          <a:p>
            <a:r>
              <a:rPr lang="en-US" dirty="0"/>
              <a:t>	</a:t>
            </a:r>
            <a:r>
              <a:rPr lang="en-US" dirty="0">
                <a:solidFill>
                  <a:srgbClr val="002060"/>
                </a:solidFill>
              </a:rPr>
              <a:t>Prabhat Kr. Paswan </a:t>
            </a:r>
            <a:r>
              <a:rPr lang="en-US" dirty="0">
                <a:solidFill>
                  <a:srgbClr val="0070C0"/>
                </a:solidFill>
              </a:rPr>
              <a:t>(10800320041)</a:t>
            </a:r>
          </a:p>
          <a:p>
            <a:r>
              <a:rPr lang="en-US" dirty="0"/>
              <a:t>	</a:t>
            </a:r>
            <a:r>
              <a:rPr lang="en-US" dirty="0">
                <a:solidFill>
                  <a:srgbClr val="002060"/>
                </a:solidFill>
              </a:rPr>
              <a:t>Ranjan Kumar         </a:t>
            </a:r>
            <a:r>
              <a:rPr lang="en-US" dirty="0">
                <a:solidFill>
                  <a:srgbClr val="0070C0"/>
                </a:solidFill>
              </a:rPr>
              <a:t>(10800320044)</a:t>
            </a:r>
          </a:p>
          <a:p>
            <a:r>
              <a:rPr lang="en-US" dirty="0"/>
              <a:t>	</a:t>
            </a:r>
            <a:r>
              <a:rPr lang="en-US" dirty="0">
                <a:solidFill>
                  <a:srgbClr val="002060"/>
                </a:solidFill>
              </a:rPr>
              <a:t>Prasenjit Mondal     </a:t>
            </a:r>
            <a:r>
              <a:rPr lang="en-US" dirty="0">
                <a:solidFill>
                  <a:srgbClr val="0070C0"/>
                </a:solidFill>
              </a:rPr>
              <a:t>(10800320048)</a:t>
            </a:r>
          </a:p>
          <a:p>
            <a:r>
              <a:rPr lang="en-US" dirty="0"/>
              <a:t>	</a:t>
            </a:r>
            <a:r>
              <a:rPr lang="en-US" dirty="0">
                <a:solidFill>
                  <a:srgbClr val="002060"/>
                </a:solidFill>
              </a:rPr>
              <a:t>Suraj Chowhan        </a:t>
            </a:r>
            <a:r>
              <a:rPr lang="en-US" dirty="0">
                <a:solidFill>
                  <a:srgbClr val="0070C0"/>
                </a:solidFill>
              </a:rPr>
              <a:t>(10800320058)</a:t>
            </a:r>
          </a:p>
          <a:p>
            <a:r>
              <a:rPr lang="en-US" dirty="0"/>
              <a:t>  </a:t>
            </a:r>
          </a:p>
        </p:txBody>
      </p:sp>
      <p:sp>
        <p:nvSpPr>
          <p:cNvPr id="8" name="Title 1">
            <a:extLst>
              <a:ext uri="{FF2B5EF4-FFF2-40B4-BE49-F238E27FC236}">
                <a16:creationId xmlns:a16="http://schemas.microsoft.com/office/drawing/2014/main" id="{876D63F2-FFED-904F-C612-320A0917C11A}"/>
              </a:ext>
            </a:extLst>
          </p:cNvPr>
          <p:cNvSpPr txBox="1">
            <a:spLocks/>
          </p:cNvSpPr>
          <p:nvPr/>
        </p:nvSpPr>
        <p:spPr>
          <a:xfrm>
            <a:off x="2667000" y="755643"/>
            <a:ext cx="9129502" cy="11437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4400" b="1" dirty="0">
                <a:solidFill>
                  <a:srgbClr val="1675A1"/>
                </a:solidFill>
                <a:latin typeface="PT Sans Narrow" panose="020B0506020203020204" pitchFamily="34" charset="0"/>
              </a:rPr>
              <a:t>Asansol Engineering College</a:t>
            </a:r>
            <a:endParaRPr lang="en-US" sz="1600" dirty="0"/>
          </a:p>
        </p:txBody>
      </p:sp>
      <p:pic>
        <p:nvPicPr>
          <p:cNvPr id="9" name="Picture 2" descr="Image">
            <a:extLst>
              <a:ext uri="{FF2B5EF4-FFF2-40B4-BE49-F238E27FC236}">
                <a16:creationId xmlns:a16="http://schemas.microsoft.com/office/drawing/2014/main" id="{24A5EFC5-B48F-1CD5-F5FD-4FC45376B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389" y="186203"/>
            <a:ext cx="1191425" cy="11437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a:extLst>
              <a:ext uri="{FF2B5EF4-FFF2-40B4-BE49-F238E27FC236}">
                <a16:creationId xmlns:a16="http://schemas.microsoft.com/office/drawing/2014/main" id="{18183582-426B-5D34-34C2-B2B2CB82BA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184" y="1382812"/>
            <a:ext cx="1443834" cy="144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AAED494-68A3-AAC9-92DC-EFAC4F2FBE5F}"/>
              </a:ext>
            </a:extLst>
          </p:cNvPr>
          <p:cNvSpPr txBox="1"/>
          <p:nvPr/>
        </p:nvSpPr>
        <p:spPr>
          <a:xfrm>
            <a:off x="1519827" y="429108"/>
            <a:ext cx="6100174" cy="1754326"/>
          </a:xfrm>
          <a:prstGeom prst="rect">
            <a:avLst/>
          </a:prstGeom>
          <a:noFill/>
        </p:spPr>
        <p:txBody>
          <a:bodyPr wrap="square">
            <a:spAutoFit/>
          </a:bodyPr>
          <a:lstStyle/>
          <a:p>
            <a:r>
              <a:rPr lang="en-GB" sz="3600" b="1" dirty="0"/>
              <a:t>APPLICATIONS OF IOT BASED PATIENT HEALTH MONITORING ON ESP32</a:t>
            </a:r>
            <a:endParaRPr lang="en-US" sz="3600" b="1" dirty="0"/>
          </a:p>
        </p:txBody>
      </p:sp>
      <p:sp>
        <p:nvSpPr>
          <p:cNvPr id="10" name="TextBox 9">
            <a:extLst>
              <a:ext uri="{FF2B5EF4-FFF2-40B4-BE49-F238E27FC236}">
                <a16:creationId xmlns:a16="http://schemas.microsoft.com/office/drawing/2014/main" id="{FC435251-59AD-35ED-4F5A-5ED8CC1BD1B0}"/>
              </a:ext>
            </a:extLst>
          </p:cNvPr>
          <p:cNvSpPr txBox="1"/>
          <p:nvPr/>
        </p:nvSpPr>
        <p:spPr>
          <a:xfrm>
            <a:off x="1519827" y="2687699"/>
            <a:ext cx="6100174" cy="2585323"/>
          </a:xfrm>
          <a:prstGeom prst="rect">
            <a:avLst/>
          </a:prstGeom>
          <a:noFill/>
        </p:spPr>
        <p:txBody>
          <a:bodyPr wrap="square">
            <a:spAutoFit/>
          </a:bodyPr>
          <a:lstStyle/>
          <a:p>
            <a:r>
              <a:rPr lang="en-GB" sz="3200" dirty="0">
                <a:solidFill>
                  <a:schemeClr val="accent3">
                    <a:lumMod val="75000"/>
                  </a:schemeClr>
                </a:solidFill>
              </a:rPr>
              <a:t>T</a:t>
            </a:r>
            <a:r>
              <a:rPr lang="en-GB" dirty="0">
                <a:solidFill>
                  <a:schemeClr val="accent3">
                    <a:lumMod val="20000"/>
                    <a:lumOff val="80000"/>
                  </a:schemeClr>
                </a:solidFill>
              </a:rPr>
              <a:t>he ESP32 can be used to create patient health monitoring systems for hospitals and other healthcare facilities. The data collected can be used to track a patient's health over time and provide better care.</a:t>
            </a:r>
          </a:p>
          <a:p>
            <a:r>
              <a:rPr lang="en-GB" dirty="0">
                <a:solidFill>
                  <a:schemeClr val="accent3">
                    <a:lumMod val="20000"/>
                    <a:lumOff val="80000"/>
                  </a:schemeClr>
                </a:solidFill>
              </a:rPr>
              <a:t>The ESP32 can also be used to create remote patient health monitoring systems. Sensors can be used to collect data from patients in remote locations, which can then be sent to a cloud platform for storage and analysis.</a:t>
            </a:r>
          </a:p>
        </p:txBody>
      </p:sp>
      <p:pic>
        <p:nvPicPr>
          <p:cNvPr id="16" name="Picture 15" descr="A picture containing indoor, window&#10;&#10;Description automatically generated">
            <a:extLst>
              <a:ext uri="{FF2B5EF4-FFF2-40B4-BE49-F238E27FC236}">
                <a16:creationId xmlns:a16="http://schemas.microsoft.com/office/drawing/2014/main" id="{F950B84E-51CF-C76C-57FA-BEC5C379F348}"/>
              </a:ext>
            </a:extLst>
          </p:cNvPr>
          <p:cNvPicPr>
            <a:picLocks noChangeAspect="1"/>
          </p:cNvPicPr>
          <p:nvPr/>
        </p:nvPicPr>
        <p:blipFill>
          <a:blip r:embed="rId3"/>
          <a:stretch>
            <a:fillRect/>
          </a:stretch>
        </p:blipFill>
        <p:spPr>
          <a:xfrm>
            <a:off x="7620001" y="1853852"/>
            <a:ext cx="3601232" cy="3601232"/>
          </a:xfrm>
          <a:prstGeom prst="rect">
            <a:avLst/>
          </a:prstGeom>
        </p:spPr>
      </p:pic>
    </p:spTree>
    <p:extLst>
      <p:ext uri="{BB962C8B-B14F-4D97-AF65-F5344CB8AC3E}">
        <p14:creationId xmlns:p14="http://schemas.microsoft.com/office/powerpoint/2010/main" val="604476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0794095" y="5869317"/>
            <a:ext cx="2378385" cy="2237484"/>
          </a:xfrm>
        </p:spPr>
        <p:txBody>
          <a:bodyPr>
            <a:normAutofit/>
          </a:bodyPr>
          <a:lstStyle/>
          <a:p>
            <a:pPr algn="r"/>
            <a:r>
              <a:rPr lang="en-US" sz="3300" dirty="0">
                <a:solidFill>
                  <a:srgbClr val="FFFFFF"/>
                </a:solidFill>
              </a:rPr>
              <a:t>Distribution</a:t>
            </a:r>
          </a:p>
        </p:txBody>
      </p:sp>
      <p:sp>
        <p:nvSpPr>
          <p:cNvPr id="15" name="TextBox 14">
            <a:extLst>
              <a:ext uri="{FF2B5EF4-FFF2-40B4-BE49-F238E27FC236}">
                <a16:creationId xmlns:a16="http://schemas.microsoft.com/office/drawing/2014/main" id="{ACF43BF7-E610-BF92-4043-7C5D3C53DC51}"/>
              </a:ext>
            </a:extLst>
          </p:cNvPr>
          <p:cNvSpPr txBox="1"/>
          <p:nvPr/>
        </p:nvSpPr>
        <p:spPr>
          <a:xfrm>
            <a:off x="6363222" y="1633158"/>
            <a:ext cx="4343191" cy="3416320"/>
          </a:xfrm>
          <a:prstGeom prst="rect">
            <a:avLst/>
          </a:prstGeom>
          <a:noFill/>
        </p:spPr>
        <p:txBody>
          <a:bodyPr wrap="square" rtlCol="0">
            <a:spAutoFit/>
          </a:bodyPr>
          <a:lstStyle/>
          <a:p>
            <a:r>
              <a:rPr lang="en-GB" sz="3200" dirty="0">
                <a:solidFill>
                  <a:schemeClr val="accent1">
                    <a:lumMod val="75000"/>
                  </a:schemeClr>
                </a:solidFill>
                <a:latin typeface="-apple-system"/>
              </a:rPr>
              <a:t>T</a:t>
            </a:r>
            <a:r>
              <a:rPr lang="en-GB" dirty="0">
                <a:solidFill>
                  <a:schemeClr val="accent1">
                    <a:lumMod val="60000"/>
                    <a:lumOff val="40000"/>
                  </a:schemeClr>
                </a:solidFill>
                <a:latin typeface="-apple-system"/>
              </a:rPr>
              <a:t>he ESP32 is a low-cost and low-power system on a chip (SoC) with Wi-Fi and Bluetooth capabilities. It is an ideal choice for building Internet of Things (IoT) applications, such as patient health monitoring systems.</a:t>
            </a:r>
          </a:p>
          <a:p>
            <a:r>
              <a:rPr lang="en-GB" dirty="0">
                <a:solidFill>
                  <a:schemeClr val="accent1">
                    <a:lumMod val="60000"/>
                    <a:lumOff val="40000"/>
                  </a:schemeClr>
                </a:solidFill>
                <a:latin typeface="-apple-system"/>
              </a:rPr>
              <a:t>The ESP32 can be used to create secure and reliable patient health monitoring systems. The data collected can be used to track a patient's health over time, allowing for better diagnosis and treatment.</a:t>
            </a:r>
          </a:p>
        </p:txBody>
      </p:sp>
      <p:sp>
        <p:nvSpPr>
          <p:cNvPr id="4" name="TextBox 3">
            <a:extLst>
              <a:ext uri="{FF2B5EF4-FFF2-40B4-BE49-F238E27FC236}">
                <a16:creationId xmlns:a16="http://schemas.microsoft.com/office/drawing/2014/main" id="{F382CBD6-8C7D-37A0-7596-453650811BE0}"/>
              </a:ext>
            </a:extLst>
          </p:cNvPr>
          <p:cNvSpPr txBox="1"/>
          <p:nvPr/>
        </p:nvSpPr>
        <p:spPr>
          <a:xfrm>
            <a:off x="1568828" y="325901"/>
            <a:ext cx="6676372" cy="646331"/>
          </a:xfrm>
          <a:prstGeom prst="rect">
            <a:avLst/>
          </a:prstGeom>
          <a:noFill/>
        </p:spPr>
        <p:txBody>
          <a:bodyPr wrap="square">
            <a:spAutoFit/>
          </a:bodyPr>
          <a:lstStyle/>
          <a:p>
            <a:r>
              <a:rPr lang="en-US" sz="3600" b="1" dirty="0">
                <a:solidFill>
                  <a:schemeClr val="accent6">
                    <a:lumMod val="20000"/>
                    <a:lumOff val="80000"/>
                  </a:schemeClr>
                </a:solidFill>
              </a:rPr>
              <a:t>CONCLUSION</a:t>
            </a:r>
          </a:p>
        </p:txBody>
      </p:sp>
      <p:pic>
        <p:nvPicPr>
          <p:cNvPr id="6" name="Picture 5" descr="A picture containing indoor&#10;&#10;Description automatically generated">
            <a:extLst>
              <a:ext uri="{FF2B5EF4-FFF2-40B4-BE49-F238E27FC236}">
                <a16:creationId xmlns:a16="http://schemas.microsoft.com/office/drawing/2014/main" id="{81789423-28F8-6D42-B307-A70CF8B48A38}"/>
              </a:ext>
            </a:extLst>
          </p:cNvPr>
          <p:cNvPicPr>
            <a:picLocks noChangeAspect="1"/>
          </p:cNvPicPr>
          <p:nvPr/>
        </p:nvPicPr>
        <p:blipFill>
          <a:blip r:embed="rId3"/>
          <a:stretch>
            <a:fillRect/>
          </a:stretch>
        </p:blipFill>
        <p:spPr>
          <a:xfrm>
            <a:off x="1777731" y="1674873"/>
            <a:ext cx="3598585" cy="3598585"/>
          </a:xfrm>
          <a:prstGeom prst="rect">
            <a:avLst/>
          </a:prstGeom>
        </p:spPr>
      </p:pic>
    </p:spTree>
    <p:extLst>
      <p:ext uri="{BB962C8B-B14F-4D97-AF65-F5344CB8AC3E}">
        <p14:creationId xmlns:p14="http://schemas.microsoft.com/office/powerpoint/2010/main" val="2081872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a:xfrm>
            <a:off x="1141364" y="3019322"/>
            <a:ext cx="9912355" cy="819355"/>
          </a:xfrm>
        </p:spPr>
        <p:txBody>
          <a:bodyPr anchor="ctr">
            <a:noAutofit/>
          </a:bodyPr>
          <a:lstStyle/>
          <a:p>
            <a:pPr algn="ctr"/>
            <a:r>
              <a:rPr lang="en-US" sz="9600" dirty="0">
                <a:solidFill>
                  <a:schemeClr val="accent1">
                    <a:lumMod val="60000"/>
                    <a:lumOff val="40000"/>
                  </a:schemeClr>
                </a:solidFill>
                <a:latin typeface="Abadi Extra Light" panose="020B0204020104020204" pitchFamily="34" charset="0"/>
              </a:rPr>
              <a:t>THANK YOU</a:t>
            </a:r>
          </a:p>
        </p:txBody>
      </p:sp>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1364" y="5124019"/>
            <a:ext cx="9910859" cy="1325941"/>
          </a:xfrm>
        </p:spPr>
        <p:txBody>
          <a:bodyPr>
            <a:normAutofit/>
          </a:bodyPr>
          <a:lstStyle/>
          <a:p>
            <a:pPr algn="ctr"/>
            <a:r>
              <a:rPr lang="en-US" sz="2400" dirty="0">
                <a:solidFill>
                  <a:schemeClr val="accent2">
                    <a:lumMod val="60000"/>
                    <a:lumOff val="40000"/>
                  </a:schemeClr>
                </a:solidFill>
              </a:rPr>
              <a:t>FROM TEAM CORE FOUR</a:t>
            </a:r>
            <a:r>
              <a:rPr lang="en-IN" sz="2400" dirty="0"/>
              <a:t>😊</a:t>
            </a:r>
            <a:endParaRPr lang="en-US" sz="2400" dirty="0"/>
          </a:p>
        </p:txBody>
      </p:sp>
    </p:spTree>
    <p:extLst>
      <p:ext uri="{BB962C8B-B14F-4D97-AF65-F5344CB8AC3E}">
        <p14:creationId xmlns:p14="http://schemas.microsoft.com/office/powerpoint/2010/main" val="390654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CONTETS</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544840258"/>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3001" y="588962"/>
            <a:ext cx="9905998" cy="1478570"/>
          </a:xfrm>
        </p:spPr>
        <p:txBody>
          <a:bodyPr>
            <a:normAutofit/>
          </a:bodyPr>
          <a:lstStyle/>
          <a:p>
            <a:r>
              <a:rPr lang="en-US" b="1" i="0" dirty="0">
                <a:solidFill>
                  <a:schemeClr val="accent3">
                    <a:lumMod val="20000"/>
                    <a:lumOff val="80000"/>
                  </a:schemeClr>
                </a:solidFill>
                <a:effectLst/>
              </a:rPr>
              <a:t>Table of Contents</a:t>
            </a:r>
            <a:endParaRPr lang="en-US" dirty="0">
              <a:solidFill>
                <a:schemeClr val="accent3">
                  <a:lumMod val="20000"/>
                  <a:lumOff val="80000"/>
                </a:schemeClr>
              </a:solidFill>
            </a:endParaRPr>
          </a:p>
        </p:txBody>
      </p:sp>
      <p:graphicFrame>
        <p:nvGraphicFramePr>
          <p:cNvPr id="9" name="Table 9">
            <a:extLst>
              <a:ext uri="{FF2B5EF4-FFF2-40B4-BE49-F238E27FC236}">
                <a16:creationId xmlns:a16="http://schemas.microsoft.com/office/drawing/2014/main" id="{78EFDB03-4438-CEC9-F8E8-2D5036E04C1B}"/>
              </a:ext>
            </a:extLst>
          </p:cNvPr>
          <p:cNvGraphicFramePr>
            <a:graphicFrameLocks noGrp="1"/>
          </p:cNvGraphicFramePr>
          <p:nvPr>
            <p:extLst>
              <p:ext uri="{D42A27DB-BD31-4B8C-83A1-F6EECF244321}">
                <p14:modId xmlns:p14="http://schemas.microsoft.com/office/powerpoint/2010/main" val="2451130237"/>
              </p:ext>
            </p:extLst>
          </p:nvPr>
        </p:nvGraphicFramePr>
        <p:xfrm>
          <a:off x="1817817" y="2602212"/>
          <a:ext cx="6311576" cy="2783978"/>
        </p:xfrm>
        <a:graphic>
          <a:graphicData uri="http://schemas.openxmlformats.org/drawingml/2006/table">
            <a:tbl>
              <a:tblPr firstRow="1" bandRow="1">
                <a:tableStyleId>{5202B0CA-FC54-4496-8BCA-5EF66A818D29}</a:tableStyleId>
              </a:tblPr>
              <a:tblGrid>
                <a:gridCol w="624882">
                  <a:extLst>
                    <a:ext uri="{9D8B030D-6E8A-4147-A177-3AD203B41FA5}">
                      <a16:colId xmlns:a16="http://schemas.microsoft.com/office/drawing/2014/main" val="4190190957"/>
                    </a:ext>
                  </a:extLst>
                </a:gridCol>
                <a:gridCol w="4458466">
                  <a:extLst>
                    <a:ext uri="{9D8B030D-6E8A-4147-A177-3AD203B41FA5}">
                      <a16:colId xmlns:a16="http://schemas.microsoft.com/office/drawing/2014/main" val="1180143532"/>
                    </a:ext>
                  </a:extLst>
                </a:gridCol>
                <a:gridCol w="1228228">
                  <a:extLst>
                    <a:ext uri="{9D8B030D-6E8A-4147-A177-3AD203B41FA5}">
                      <a16:colId xmlns:a16="http://schemas.microsoft.com/office/drawing/2014/main" val="2873639413"/>
                    </a:ext>
                  </a:extLst>
                </a:gridCol>
              </a:tblGrid>
              <a:tr h="406932">
                <a:tc>
                  <a:txBody>
                    <a:bodyPr/>
                    <a:lstStyle/>
                    <a:p>
                      <a:pPr algn="l" fontAlgn="ctr" latinLnBrk="0"/>
                      <a:r>
                        <a:rPr lang="en-US" sz="1600" b="1" cap="all" dirty="0">
                          <a:effectLst/>
                        </a:rPr>
                        <a:t>S.N.</a:t>
                      </a:r>
                    </a:p>
                  </a:txBody>
                  <a:tcPr anchor="ctr"/>
                </a:tc>
                <a:tc>
                  <a:txBody>
                    <a:bodyPr/>
                    <a:lstStyle/>
                    <a:p>
                      <a:pPr algn="l" fontAlgn="ctr" latinLnBrk="0"/>
                      <a:r>
                        <a:rPr lang="en-US" sz="1600" b="1" cap="all" dirty="0">
                          <a:effectLst/>
                        </a:rPr>
                        <a:t>COMPONENTS NAME</a:t>
                      </a:r>
                    </a:p>
                  </a:txBody>
                  <a:tcPr anchor="ctr"/>
                </a:tc>
                <a:tc>
                  <a:txBody>
                    <a:bodyPr/>
                    <a:lstStyle/>
                    <a:p>
                      <a:r>
                        <a:rPr lang="en-US" sz="1600" b="1" kern="1200" cap="all" dirty="0">
                          <a:solidFill>
                            <a:schemeClr val="lt1"/>
                          </a:solidFill>
                          <a:effectLst/>
                        </a:rPr>
                        <a:t>QUANTITY</a:t>
                      </a:r>
                      <a:endParaRPr lang="en-US" sz="1600" dirty="0"/>
                    </a:p>
                  </a:txBody>
                  <a:tcPr/>
                </a:tc>
                <a:extLst>
                  <a:ext uri="{0D108BD9-81ED-4DB2-BD59-A6C34878D82A}">
                    <a16:rowId xmlns:a16="http://schemas.microsoft.com/office/drawing/2014/main" val="91898791"/>
                  </a:ext>
                </a:extLst>
              </a:tr>
              <a:tr h="339578">
                <a:tc>
                  <a:txBody>
                    <a:bodyPr/>
                    <a:lstStyle/>
                    <a:p>
                      <a:r>
                        <a:rPr lang="en-IN" sz="1600" dirty="0"/>
                        <a:t>1.</a:t>
                      </a:r>
                      <a:endParaRPr lang="en-US" sz="1600" dirty="0"/>
                    </a:p>
                  </a:txBody>
                  <a:tcPr/>
                </a:tc>
                <a:tc>
                  <a:txBody>
                    <a:bodyPr/>
                    <a:lstStyle/>
                    <a:p>
                      <a:pPr algn="l" fontAlgn="t"/>
                      <a:r>
                        <a:rPr lang="en-US" sz="1600" dirty="0">
                          <a:effectLst/>
                        </a:rPr>
                        <a:t>ESP32 Board</a:t>
                      </a:r>
                    </a:p>
                  </a:txBody>
                  <a:tcPr/>
                </a:tc>
                <a:tc>
                  <a:txBody>
                    <a:bodyPr/>
                    <a:lstStyle/>
                    <a:p>
                      <a:r>
                        <a:rPr lang="en-IN" sz="1600" dirty="0"/>
                        <a:t>1</a:t>
                      </a:r>
                      <a:endParaRPr lang="en-US" sz="1600" dirty="0"/>
                    </a:p>
                  </a:txBody>
                  <a:tcPr/>
                </a:tc>
                <a:extLst>
                  <a:ext uri="{0D108BD9-81ED-4DB2-BD59-A6C34878D82A}">
                    <a16:rowId xmlns:a16="http://schemas.microsoft.com/office/drawing/2014/main" val="1759477520"/>
                  </a:ext>
                </a:extLst>
              </a:tr>
              <a:tr h="339578">
                <a:tc>
                  <a:txBody>
                    <a:bodyPr/>
                    <a:lstStyle/>
                    <a:p>
                      <a:r>
                        <a:rPr lang="en-IN" sz="1600" dirty="0"/>
                        <a:t>2.</a:t>
                      </a:r>
                      <a:endParaRPr lang="en-US" sz="1600" dirty="0"/>
                    </a:p>
                  </a:txBody>
                  <a:tcPr/>
                </a:tc>
                <a:tc>
                  <a:txBody>
                    <a:bodyPr/>
                    <a:lstStyle/>
                    <a:p>
                      <a:r>
                        <a:rPr lang="en-US" sz="1600" b="0" kern="1200" dirty="0">
                          <a:solidFill>
                            <a:schemeClr val="dk1"/>
                          </a:solidFill>
                          <a:effectLst/>
                        </a:rPr>
                        <a:t>MAX30100 Pulse Oximeter Sensor</a:t>
                      </a:r>
                      <a:endParaRPr lang="en-US" sz="1600" dirty="0"/>
                    </a:p>
                  </a:txBody>
                  <a:tcPr/>
                </a:tc>
                <a:tc>
                  <a:txBody>
                    <a:bodyPr/>
                    <a:lstStyle/>
                    <a:p>
                      <a:r>
                        <a:rPr lang="en-IN" sz="1600" dirty="0"/>
                        <a:t>1</a:t>
                      </a:r>
                      <a:endParaRPr lang="en-US" sz="1600" dirty="0"/>
                    </a:p>
                  </a:txBody>
                  <a:tcPr/>
                </a:tc>
                <a:extLst>
                  <a:ext uri="{0D108BD9-81ED-4DB2-BD59-A6C34878D82A}">
                    <a16:rowId xmlns:a16="http://schemas.microsoft.com/office/drawing/2014/main" val="1202777978"/>
                  </a:ext>
                </a:extLst>
              </a:tr>
              <a:tr h="339578">
                <a:tc>
                  <a:txBody>
                    <a:bodyPr/>
                    <a:lstStyle/>
                    <a:p>
                      <a:r>
                        <a:rPr lang="en-IN" sz="1600" dirty="0"/>
                        <a:t>3.</a:t>
                      </a:r>
                      <a:endParaRPr lang="en-US" sz="1600" dirty="0"/>
                    </a:p>
                  </a:txBody>
                  <a:tcPr/>
                </a:tc>
                <a:tc>
                  <a:txBody>
                    <a:bodyPr/>
                    <a:lstStyle/>
                    <a:p>
                      <a:pPr algn="l" fontAlgn="t"/>
                      <a:r>
                        <a:rPr lang="en-US" sz="1600" dirty="0">
                          <a:effectLst/>
                        </a:rPr>
                        <a:t>DS18B20 Sensor</a:t>
                      </a:r>
                    </a:p>
                  </a:txBody>
                  <a:tcPr/>
                </a:tc>
                <a:tc>
                  <a:txBody>
                    <a:bodyPr/>
                    <a:lstStyle/>
                    <a:p>
                      <a:r>
                        <a:rPr lang="en-IN" sz="1600" dirty="0"/>
                        <a:t>1</a:t>
                      </a:r>
                      <a:endParaRPr lang="en-US" sz="1600" dirty="0"/>
                    </a:p>
                  </a:txBody>
                  <a:tcPr/>
                </a:tc>
                <a:extLst>
                  <a:ext uri="{0D108BD9-81ED-4DB2-BD59-A6C34878D82A}">
                    <a16:rowId xmlns:a16="http://schemas.microsoft.com/office/drawing/2014/main" val="1415442396"/>
                  </a:ext>
                </a:extLst>
              </a:tr>
              <a:tr h="339578">
                <a:tc>
                  <a:txBody>
                    <a:bodyPr/>
                    <a:lstStyle/>
                    <a:p>
                      <a:r>
                        <a:rPr lang="en-IN" sz="1600" dirty="0"/>
                        <a:t>4.</a:t>
                      </a:r>
                      <a:endParaRPr lang="en-US" sz="1600" dirty="0"/>
                    </a:p>
                  </a:txBody>
                  <a:tcPr/>
                </a:tc>
                <a:tc>
                  <a:txBody>
                    <a:bodyPr/>
                    <a:lstStyle/>
                    <a:p>
                      <a:r>
                        <a:rPr lang="en-US" sz="1600" b="0" kern="1200" dirty="0">
                          <a:solidFill>
                            <a:schemeClr val="dk1"/>
                          </a:solidFill>
                          <a:effectLst/>
                        </a:rPr>
                        <a:t>DHT11 Sensor</a:t>
                      </a:r>
                      <a:endParaRPr lang="en-US" sz="1600" dirty="0"/>
                    </a:p>
                  </a:txBody>
                  <a:tcPr/>
                </a:tc>
                <a:tc>
                  <a:txBody>
                    <a:bodyPr/>
                    <a:lstStyle/>
                    <a:p>
                      <a:r>
                        <a:rPr lang="en-IN" sz="1600" dirty="0"/>
                        <a:t>1</a:t>
                      </a:r>
                      <a:endParaRPr lang="en-US" sz="1600" dirty="0"/>
                    </a:p>
                  </a:txBody>
                  <a:tcPr/>
                </a:tc>
                <a:extLst>
                  <a:ext uri="{0D108BD9-81ED-4DB2-BD59-A6C34878D82A}">
                    <a16:rowId xmlns:a16="http://schemas.microsoft.com/office/drawing/2014/main" val="2942044129"/>
                  </a:ext>
                </a:extLst>
              </a:tr>
              <a:tr h="339578">
                <a:tc>
                  <a:txBody>
                    <a:bodyPr/>
                    <a:lstStyle/>
                    <a:p>
                      <a:r>
                        <a:rPr lang="en-IN" sz="1600" dirty="0"/>
                        <a:t>5.</a:t>
                      </a:r>
                      <a:endParaRPr lang="en-US" sz="1600" dirty="0"/>
                    </a:p>
                  </a:txBody>
                  <a:tcPr/>
                </a:tc>
                <a:tc>
                  <a:txBody>
                    <a:bodyPr/>
                    <a:lstStyle/>
                    <a:p>
                      <a:r>
                        <a:rPr lang="en-US" sz="1600" b="0" kern="1200" dirty="0">
                          <a:solidFill>
                            <a:schemeClr val="dk1"/>
                          </a:solidFill>
                          <a:effectLst/>
                        </a:rPr>
                        <a:t>Resistor 4.7K</a:t>
                      </a:r>
                      <a:endParaRPr lang="en-US" sz="1600" dirty="0"/>
                    </a:p>
                  </a:txBody>
                  <a:tcPr/>
                </a:tc>
                <a:tc>
                  <a:txBody>
                    <a:bodyPr/>
                    <a:lstStyle/>
                    <a:p>
                      <a:r>
                        <a:rPr lang="en-IN" sz="1600" dirty="0"/>
                        <a:t>1</a:t>
                      </a:r>
                      <a:endParaRPr lang="en-US" sz="1600" dirty="0"/>
                    </a:p>
                  </a:txBody>
                  <a:tcPr/>
                </a:tc>
                <a:extLst>
                  <a:ext uri="{0D108BD9-81ED-4DB2-BD59-A6C34878D82A}">
                    <a16:rowId xmlns:a16="http://schemas.microsoft.com/office/drawing/2014/main" val="1666815240"/>
                  </a:ext>
                </a:extLst>
              </a:tr>
              <a:tr h="339578">
                <a:tc>
                  <a:txBody>
                    <a:bodyPr/>
                    <a:lstStyle/>
                    <a:p>
                      <a:r>
                        <a:rPr lang="en-IN" sz="1600" dirty="0"/>
                        <a:t>6.</a:t>
                      </a:r>
                      <a:endParaRPr lang="en-US" sz="1600" dirty="0"/>
                    </a:p>
                  </a:txBody>
                  <a:tcPr/>
                </a:tc>
                <a:tc>
                  <a:txBody>
                    <a:bodyPr/>
                    <a:lstStyle/>
                    <a:p>
                      <a:r>
                        <a:rPr lang="en-US" sz="1600" b="0" kern="1200" dirty="0">
                          <a:solidFill>
                            <a:schemeClr val="dk1"/>
                          </a:solidFill>
                          <a:effectLst/>
                        </a:rPr>
                        <a:t>Connecting Wires</a:t>
                      </a:r>
                      <a:endParaRPr lang="en-US" sz="1600" dirty="0"/>
                    </a:p>
                  </a:txBody>
                  <a:tcPr/>
                </a:tc>
                <a:tc>
                  <a:txBody>
                    <a:bodyPr/>
                    <a:lstStyle/>
                    <a:p>
                      <a:r>
                        <a:rPr lang="en-IN" sz="1600" dirty="0"/>
                        <a:t>16</a:t>
                      </a:r>
                      <a:endParaRPr lang="en-US" sz="1600" dirty="0"/>
                    </a:p>
                  </a:txBody>
                  <a:tcPr/>
                </a:tc>
                <a:extLst>
                  <a:ext uri="{0D108BD9-81ED-4DB2-BD59-A6C34878D82A}">
                    <a16:rowId xmlns:a16="http://schemas.microsoft.com/office/drawing/2014/main" val="1841642033"/>
                  </a:ext>
                </a:extLst>
              </a:tr>
              <a:tr h="339578">
                <a:tc>
                  <a:txBody>
                    <a:bodyPr/>
                    <a:lstStyle/>
                    <a:p>
                      <a:r>
                        <a:rPr lang="en-IN" sz="1600" dirty="0"/>
                        <a:t>7.</a:t>
                      </a:r>
                      <a:endParaRPr lang="en-US" sz="1600" dirty="0"/>
                    </a:p>
                  </a:txBody>
                  <a:tcPr/>
                </a:tc>
                <a:tc>
                  <a:txBody>
                    <a:bodyPr/>
                    <a:lstStyle/>
                    <a:p>
                      <a:pPr algn="l" fontAlgn="t"/>
                      <a:r>
                        <a:rPr lang="en-US" sz="1600" dirty="0">
                          <a:effectLst/>
                        </a:rPr>
                        <a:t>Breadboard</a:t>
                      </a:r>
                    </a:p>
                  </a:txBody>
                  <a:tcPr/>
                </a:tc>
                <a:tc>
                  <a:txBody>
                    <a:bodyPr/>
                    <a:lstStyle/>
                    <a:p>
                      <a:r>
                        <a:rPr lang="en-IN" sz="1600" dirty="0"/>
                        <a:t>1</a:t>
                      </a:r>
                      <a:endParaRPr lang="en-US" sz="1600" dirty="0"/>
                    </a:p>
                  </a:txBody>
                  <a:tcPr/>
                </a:tc>
                <a:extLst>
                  <a:ext uri="{0D108BD9-81ED-4DB2-BD59-A6C34878D82A}">
                    <a16:rowId xmlns:a16="http://schemas.microsoft.com/office/drawing/2014/main" val="3142107592"/>
                  </a:ext>
                </a:extLst>
              </a:tr>
            </a:tbl>
          </a:graphicData>
        </a:graphic>
      </p:graphicFrame>
    </p:spTree>
    <p:extLst>
      <p:ext uri="{BB962C8B-B14F-4D97-AF65-F5344CB8AC3E}">
        <p14:creationId xmlns:p14="http://schemas.microsoft.com/office/powerpoint/2010/main" val="4084789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3001" y="588962"/>
            <a:ext cx="9905998" cy="1478570"/>
          </a:xfrm>
        </p:spPr>
        <p:txBody>
          <a:bodyPr>
            <a:normAutofit/>
          </a:bodyPr>
          <a:lstStyle/>
          <a:p>
            <a:r>
              <a:rPr lang="en-IN" b="1" dirty="0">
                <a:solidFill>
                  <a:schemeClr val="accent3">
                    <a:lumMod val="20000"/>
                    <a:lumOff val="80000"/>
                  </a:schemeClr>
                </a:solidFill>
              </a:rPr>
              <a:t>B</a:t>
            </a:r>
            <a:r>
              <a:rPr lang="en-US" b="1" dirty="0">
                <a:solidFill>
                  <a:schemeClr val="accent3">
                    <a:lumMod val="20000"/>
                    <a:lumOff val="80000"/>
                  </a:schemeClr>
                </a:solidFill>
              </a:rPr>
              <a:t>ILL OF MATERIALS</a:t>
            </a:r>
            <a:endParaRPr lang="en-US" dirty="0">
              <a:solidFill>
                <a:schemeClr val="accent3">
                  <a:lumMod val="20000"/>
                  <a:lumOff val="80000"/>
                </a:schemeClr>
              </a:solidFill>
            </a:endParaRPr>
          </a:p>
        </p:txBody>
      </p:sp>
      <p:graphicFrame>
        <p:nvGraphicFramePr>
          <p:cNvPr id="4" name="Table 4">
            <a:extLst>
              <a:ext uri="{FF2B5EF4-FFF2-40B4-BE49-F238E27FC236}">
                <a16:creationId xmlns:a16="http://schemas.microsoft.com/office/drawing/2014/main" id="{3CE7FB58-8F58-1DAC-3635-8B4EB086AAB7}"/>
              </a:ext>
            </a:extLst>
          </p:cNvPr>
          <p:cNvGraphicFramePr>
            <a:graphicFrameLocks noGrp="1"/>
          </p:cNvGraphicFramePr>
          <p:nvPr>
            <p:extLst>
              <p:ext uri="{D42A27DB-BD31-4B8C-83A1-F6EECF244321}">
                <p14:modId xmlns:p14="http://schemas.microsoft.com/office/powerpoint/2010/main" val="1028617541"/>
              </p:ext>
            </p:extLst>
          </p:nvPr>
        </p:nvGraphicFramePr>
        <p:xfrm>
          <a:off x="1788439" y="2681307"/>
          <a:ext cx="6391057" cy="2927255"/>
        </p:xfrm>
        <a:graphic>
          <a:graphicData uri="http://schemas.openxmlformats.org/drawingml/2006/table">
            <a:tbl>
              <a:tblPr firstRow="1" bandRow="1">
                <a:tableStyleId>{5202B0CA-FC54-4496-8BCA-5EF66A818D29}</a:tableStyleId>
              </a:tblPr>
              <a:tblGrid>
                <a:gridCol w="711503">
                  <a:extLst>
                    <a:ext uri="{9D8B030D-6E8A-4147-A177-3AD203B41FA5}">
                      <a16:colId xmlns:a16="http://schemas.microsoft.com/office/drawing/2014/main" val="2543421931"/>
                    </a:ext>
                  </a:extLst>
                </a:gridCol>
                <a:gridCol w="3340213">
                  <a:extLst>
                    <a:ext uri="{9D8B030D-6E8A-4147-A177-3AD203B41FA5}">
                      <a16:colId xmlns:a16="http://schemas.microsoft.com/office/drawing/2014/main" val="3527799338"/>
                    </a:ext>
                  </a:extLst>
                </a:gridCol>
                <a:gridCol w="1285352">
                  <a:extLst>
                    <a:ext uri="{9D8B030D-6E8A-4147-A177-3AD203B41FA5}">
                      <a16:colId xmlns:a16="http://schemas.microsoft.com/office/drawing/2014/main" val="3708424364"/>
                    </a:ext>
                  </a:extLst>
                </a:gridCol>
                <a:gridCol w="1053989">
                  <a:extLst>
                    <a:ext uri="{9D8B030D-6E8A-4147-A177-3AD203B41FA5}">
                      <a16:colId xmlns:a16="http://schemas.microsoft.com/office/drawing/2014/main" val="2972568621"/>
                    </a:ext>
                  </a:extLst>
                </a:gridCol>
              </a:tblGrid>
              <a:tr h="3390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cap="all" dirty="0">
                          <a:effectLst/>
                        </a:rPr>
                        <a:t>S.N.</a:t>
                      </a:r>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cap="all" dirty="0">
                          <a:effectLst/>
                        </a:rPr>
                        <a:t>COMPONENTS NAME</a:t>
                      </a:r>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cap="all" dirty="0">
                          <a:solidFill>
                            <a:schemeClr val="lt1"/>
                          </a:solidFill>
                          <a:effectLst/>
                          <a:latin typeface="+mn-lt"/>
                          <a:ea typeface="+mn-ea"/>
                          <a:cs typeface="+mn-cs"/>
                        </a:rPr>
                        <a:t>QUANTITY</a:t>
                      </a:r>
                      <a:endParaRPr lang="en-US" sz="1600" dirty="0"/>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PRICE</a:t>
                      </a:r>
                      <a:endParaRPr lang="en-US" sz="1600" dirty="0"/>
                    </a:p>
                  </a:txBody>
                  <a:tcPr marL="81504" marR="81504" marT="40752" marB="40752"/>
                </a:tc>
                <a:extLst>
                  <a:ext uri="{0D108BD9-81ED-4DB2-BD59-A6C34878D82A}">
                    <a16:rowId xmlns:a16="http://schemas.microsoft.com/office/drawing/2014/main" val="4127577595"/>
                  </a:ext>
                </a:extLst>
              </a:tr>
              <a:tr h="384384">
                <a:tc>
                  <a:txBody>
                    <a:bodyPr/>
                    <a:lstStyle/>
                    <a:p>
                      <a:r>
                        <a:rPr lang="en-IN" sz="1600" dirty="0"/>
                        <a:t>1.</a:t>
                      </a:r>
                      <a:endParaRPr lang="en-US" sz="1600" dirty="0"/>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ESP32 Board</a:t>
                      </a:r>
                    </a:p>
                  </a:txBody>
                  <a:tcPr marL="81504" marR="81504" marT="40752" marB="40752"/>
                </a:tc>
                <a:tc>
                  <a:txBody>
                    <a:bodyPr/>
                    <a:lstStyle/>
                    <a:p>
                      <a:r>
                        <a:rPr lang="en-IN" sz="1600" dirty="0"/>
                        <a:t>1</a:t>
                      </a:r>
                      <a:endParaRPr lang="en-US" sz="1600" dirty="0"/>
                    </a:p>
                  </a:txBody>
                  <a:tcPr marL="81504" marR="81504" marT="40752" marB="40752"/>
                </a:tc>
                <a:tc>
                  <a:txBody>
                    <a:bodyPr/>
                    <a:lstStyle/>
                    <a:p>
                      <a:r>
                        <a:rPr lang="en-IN" sz="1600" dirty="0"/>
                        <a:t>340</a:t>
                      </a:r>
                      <a:endParaRPr lang="en-US" sz="1600" dirty="0"/>
                    </a:p>
                  </a:txBody>
                  <a:tcPr marL="81504" marR="81504" marT="40752" marB="40752"/>
                </a:tc>
                <a:extLst>
                  <a:ext uri="{0D108BD9-81ED-4DB2-BD59-A6C34878D82A}">
                    <a16:rowId xmlns:a16="http://schemas.microsoft.com/office/drawing/2014/main" val="1776789280"/>
                  </a:ext>
                </a:extLst>
              </a:tr>
              <a:tr h="382767">
                <a:tc>
                  <a:txBody>
                    <a:bodyPr/>
                    <a:lstStyle/>
                    <a:p>
                      <a:r>
                        <a:rPr lang="en-IN" sz="1600" dirty="0"/>
                        <a:t>2.</a:t>
                      </a:r>
                      <a:endParaRPr lang="en-US" sz="1600" dirty="0"/>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MAX30100 Pulse Oximeter Sensor</a:t>
                      </a:r>
                    </a:p>
                  </a:txBody>
                  <a:tcPr marL="81504" marR="81504" marT="40752" marB="40752"/>
                </a:tc>
                <a:tc>
                  <a:txBody>
                    <a:bodyPr/>
                    <a:lstStyle/>
                    <a:p>
                      <a:r>
                        <a:rPr lang="en-IN" sz="1600" dirty="0"/>
                        <a:t>1</a:t>
                      </a:r>
                      <a:endParaRPr lang="en-US" sz="1600" dirty="0"/>
                    </a:p>
                  </a:txBody>
                  <a:tcPr marL="81504" marR="81504" marT="40752" marB="40752"/>
                </a:tc>
                <a:tc>
                  <a:txBody>
                    <a:bodyPr/>
                    <a:lstStyle/>
                    <a:p>
                      <a:r>
                        <a:rPr lang="en-IN" sz="1600" dirty="0"/>
                        <a:t>180</a:t>
                      </a:r>
                      <a:endParaRPr lang="en-US" sz="1600" dirty="0"/>
                    </a:p>
                  </a:txBody>
                  <a:tcPr marL="81504" marR="81504" marT="40752" marB="40752"/>
                </a:tc>
                <a:extLst>
                  <a:ext uri="{0D108BD9-81ED-4DB2-BD59-A6C34878D82A}">
                    <a16:rowId xmlns:a16="http://schemas.microsoft.com/office/drawing/2014/main" val="355561386"/>
                  </a:ext>
                </a:extLst>
              </a:tr>
              <a:tr h="387832">
                <a:tc>
                  <a:txBody>
                    <a:bodyPr/>
                    <a:lstStyle/>
                    <a:p>
                      <a:r>
                        <a:rPr lang="en-IN" sz="1600" dirty="0"/>
                        <a:t>3.</a:t>
                      </a:r>
                      <a:endParaRPr lang="en-US" sz="1600" dirty="0"/>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DS18B20 Sensor</a:t>
                      </a:r>
                      <a:endParaRPr lang="en-US" sz="1600" dirty="0"/>
                    </a:p>
                  </a:txBody>
                  <a:tcPr marL="81504" marR="81504" marT="40752" marB="40752"/>
                </a:tc>
                <a:tc>
                  <a:txBody>
                    <a:bodyPr/>
                    <a:lstStyle/>
                    <a:p>
                      <a:r>
                        <a:rPr lang="en-IN" sz="1600" dirty="0"/>
                        <a:t>1</a:t>
                      </a:r>
                      <a:endParaRPr lang="en-US" sz="1600" dirty="0"/>
                    </a:p>
                  </a:txBody>
                  <a:tcPr marL="81504" marR="81504" marT="40752" marB="40752"/>
                </a:tc>
                <a:tc>
                  <a:txBody>
                    <a:bodyPr/>
                    <a:lstStyle/>
                    <a:p>
                      <a:r>
                        <a:rPr lang="en-IN" sz="1600" dirty="0"/>
                        <a:t>160</a:t>
                      </a:r>
                      <a:endParaRPr lang="en-US" sz="1600" dirty="0"/>
                    </a:p>
                  </a:txBody>
                  <a:tcPr marL="81504" marR="81504" marT="40752" marB="40752"/>
                </a:tc>
                <a:extLst>
                  <a:ext uri="{0D108BD9-81ED-4DB2-BD59-A6C34878D82A}">
                    <a16:rowId xmlns:a16="http://schemas.microsoft.com/office/drawing/2014/main" val="3977439942"/>
                  </a:ext>
                </a:extLst>
              </a:tr>
              <a:tr h="336955">
                <a:tc>
                  <a:txBody>
                    <a:bodyPr/>
                    <a:lstStyle/>
                    <a:p>
                      <a:r>
                        <a:rPr lang="en-IN" sz="1600" dirty="0"/>
                        <a:t>4.</a:t>
                      </a:r>
                      <a:endParaRPr lang="en-US" sz="1600" dirty="0"/>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DHT11 Sensor</a:t>
                      </a:r>
                    </a:p>
                  </a:txBody>
                  <a:tcPr marL="81504" marR="81504" marT="40752" marB="40752"/>
                </a:tc>
                <a:tc>
                  <a:txBody>
                    <a:bodyPr/>
                    <a:lstStyle/>
                    <a:p>
                      <a:r>
                        <a:rPr lang="en-IN" sz="1600" dirty="0"/>
                        <a:t>1</a:t>
                      </a:r>
                      <a:endParaRPr lang="en-US" sz="1600" dirty="0"/>
                    </a:p>
                  </a:txBody>
                  <a:tcPr marL="81504" marR="81504" marT="40752" marB="40752"/>
                </a:tc>
                <a:tc>
                  <a:txBody>
                    <a:bodyPr/>
                    <a:lstStyle/>
                    <a:p>
                      <a:r>
                        <a:rPr lang="en-IN" sz="1600" dirty="0"/>
                        <a:t>150</a:t>
                      </a:r>
                      <a:endParaRPr lang="en-US" sz="1600" dirty="0"/>
                    </a:p>
                  </a:txBody>
                  <a:tcPr marL="81504" marR="81504" marT="40752" marB="40752"/>
                </a:tc>
                <a:extLst>
                  <a:ext uri="{0D108BD9-81ED-4DB2-BD59-A6C34878D82A}">
                    <a16:rowId xmlns:a16="http://schemas.microsoft.com/office/drawing/2014/main" val="2454940811"/>
                  </a:ext>
                </a:extLst>
              </a:tr>
              <a:tr h="367339">
                <a:tc>
                  <a:txBody>
                    <a:bodyPr/>
                    <a:lstStyle/>
                    <a:p>
                      <a:r>
                        <a:rPr lang="en-IN" sz="1600" dirty="0"/>
                        <a:t>5.</a:t>
                      </a:r>
                      <a:endParaRPr lang="en-US" sz="1600" dirty="0"/>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Resistor 4.7K</a:t>
                      </a:r>
                    </a:p>
                  </a:txBody>
                  <a:tcPr marL="81504" marR="81504" marT="40752" marB="40752"/>
                </a:tc>
                <a:tc>
                  <a:txBody>
                    <a:bodyPr/>
                    <a:lstStyle/>
                    <a:p>
                      <a:r>
                        <a:rPr lang="en-IN" sz="1600" dirty="0"/>
                        <a:t>1</a:t>
                      </a:r>
                      <a:endParaRPr lang="en-US" sz="1600" dirty="0"/>
                    </a:p>
                  </a:txBody>
                  <a:tcPr marL="81504" marR="81504" marT="40752" marB="40752"/>
                </a:tc>
                <a:tc>
                  <a:txBody>
                    <a:bodyPr/>
                    <a:lstStyle/>
                    <a:p>
                      <a:r>
                        <a:rPr lang="en-IN" sz="1600" dirty="0"/>
                        <a:t>10</a:t>
                      </a:r>
                      <a:endParaRPr lang="en-US" sz="1600" dirty="0"/>
                    </a:p>
                  </a:txBody>
                  <a:tcPr marL="81504" marR="81504" marT="40752" marB="40752"/>
                </a:tc>
                <a:extLst>
                  <a:ext uri="{0D108BD9-81ED-4DB2-BD59-A6C34878D82A}">
                    <a16:rowId xmlns:a16="http://schemas.microsoft.com/office/drawing/2014/main" val="1107421957"/>
                  </a:ext>
                </a:extLst>
              </a:tr>
              <a:tr h="358015">
                <a:tc>
                  <a:txBody>
                    <a:bodyPr/>
                    <a:lstStyle/>
                    <a:p>
                      <a:r>
                        <a:rPr lang="en-IN" sz="1600" dirty="0"/>
                        <a:t>6.</a:t>
                      </a:r>
                      <a:endParaRPr lang="en-US" sz="1600" dirty="0"/>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Connecting Wires</a:t>
                      </a:r>
                    </a:p>
                  </a:txBody>
                  <a:tcPr marL="81504" marR="81504" marT="40752" marB="40752"/>
                </a:tc>
                <a:tc>
                  <a:txBody>
                    <a:bodyPr/>
                    <a:lstStyle/>
                    <a:p>
                      <a:r>
                        <a:rPr lang="en-IN" sz="1600" dirty="0"/>
                        <a:t>16</a:t>
                      </a:r>
                      <a:endParaRPr lang="en-US" sz="1600" dirty="0"/>
                    </a:p>
                  </a:txBody>
                  <a:tcPr marL="81504" marR="81504" marT="40752" marB="40752"/>
                </a:tc>
                <a:tc>
                  <a:txBody>
                    <a:bodyPr/>
                    <a:lstStyle/>
                    <a:p>
                      <a:r>
                        <a:rPr lang="en-IN" sz="1600" dirty="0"/>
                        <a:t>64</a:t>
                      </a:r>
                      <a:endParaRPr lang="en-US" sz="1600" dirty="0"/>
                    </a:p>
                  </a:txBody>
                  <a:tcPr marL="81504" marR="81504" marT="40752" marB="40752"/>
                </a:tc>
                <a:extLst>
                  <a:ext uri="{0D108BD9-81ED-4DB2-BD59-A6C34878D82A}">
                    <a16:rowId xmlns:a16="http://schemas.microsoft.com/office/drawing/2014/main" val="1534306663"/>
                  </a:ext>
                </a:extLst>
              </a:tr>
              <a:tr h="370959">
                <a:tc>
                  <a:txBody>
                    <a:bodyPr/>
                    <a:lstStyle/>
                    <a:p>
                      <a:r>
                        <a:rPr lang="en-IN" sz="1600" dirty="0"/>
                        <a:t>7.</a:t>
                      </a:r>
                      <a:endParaRPr lang="en-US" sz="1600" dirty="0"/>
                    </a:p>
                  </a:txBody>
                  <a:tcPr marL="81504" marR="81504" marT="40752" marB="407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Breadboard</a:t>
                      </a:r>
                    </a:p>
                  </a:txBody>
                  <a:tcPr marL="81504" marR="81504" marT="40752" marB="40752"/>
                </a:tc>
                <a:tc>
                  <a:txBody>
                    <a:bodyPr/>
                    <a:lstStyle/>
                    <a:p>
                      <a:r>
                        <a:rPr lang="en-IN" sz="1600" dirty="0"/>
                        <a:t>1</a:t>
                      </a:r>
                      <a:endParaRPr lang="en-US" sz="1600" dirty="0"/>
                    </a:p>
                  </a:txBody>
                  <a:tcPr marL="81504" marR="81504" marT="40752" marB="40752"/>
                </a:tc>
                <a:tc>
                  <a:txBody>
                    <a:bodyPr/>
                    <a:lstStyle/>
                    <a:p>
                      <a:r>
                        <a:rPr lang="en-IN" sz="1600" dirty="0"/>
                        <a:t>90</a:t>
                      </a:r>
                      <a:endParaRPr lang="en-US" sz="1600" dirty="0"/>
                    </a:p>
                  </a:txBody>
                  <a:tcPr marL="81504" marR="81504" marT="40752" marB="40752"/>
                </a:tc>
                <a:extLst>
                  <a:ext uri="{0D108BD9-81ED-4DB2-BD59-A6C34878D82A}">
                    <a16:rowId xmlns:a16="http://schemas.microsoft.com/office/drawing/2014/main" val="921416464"/>
                  </a:ext>
                </a:extLst>
              </a:tr>
            </a:tbl>
          </a:graphicData>
        </a:graphic>
      </p:graphicFrame>
      <p:sp>
        <p:nvSpPr>
          <p:cNvPr id="5" name="TextBox 4">
            <a:extLst>
              <a:ext uri="{FF2B5EF4-FFF2-40B4-BE49-F238E27FC236}">
                <a16:creationId xmlns:a16="http://schemas.microsoft.com/office/drawing/2014/main" id="{D5904471-5790-4062-286F-93C18A45D625}"/>
              </a:ext>
            </a:extLst>
          </p:cNvPr>
          <p:cNvSpPr txBox="1"/>
          <p:nvPr/>
        </p:nvSpPr>
        <p:spPr>
          <a:xfrm>
            <a:off x="1143001" y="1728592"/>
            <a:ext cx="9721240" cy="646331"/>
          </a:xfrm>
          <a:prstGeom prst="rect">
            <a:avLst/>
          </a:prstGeom>
          <a:noFill/>
        </p:spPr>
        <p:txBody>
          <a:bodyPr wrap="square" rtlCol="0">
            <a:spAutoFit/>
          </a:bodyPr>
          <a:lstStyle/>
          <a:p>
            <a:r>
              <a:rPr lang="en-GB" b="0" i="0" dirty="0">
                <a:solidFill>
                  <a:schemeClr val="accent6">
                    <a:lumMod val="20000"/>
                    <a:lumOff val="80000"/>
                  </a:schemeClr>
                </a:solidFill>
                <a:effectLst/>
                <a:latin typeface="-apple-system"/>
              </a:rPr>
              <a:t>Following are the components required for making this project. All the components can be purchased from Amazon. The components purchased link is given below.</a:t>
            </a:r>
            <a:endParaRPr lang="en-US" dirty="0">
              <a:solidFill>
                <a:schemeClr val="accent6">
                  <a:lumMod val="20000"/>
                  <a:lumOff val="80000"/>
                </a:schemeClr>
              </a:solidFill>
            </a:endParaRPr>
          </a:p>
        </p:txBody>
      </p:sp>
    </p:spTree>
    <p:extLst>
      <p:ext uri="{BB962C8B-B14F-4D97-AF65-F5344CB8AC3E}">
        <p14:creationId xmlns:p14="http://schemas.microsoft.com/office/powerpoint/2010/main" val="214813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pPr algn="l"/>
            <a:r>
              <a:rPr lang="en-US" b="1" i="0" dirty="0">
                <a:solidFill>
                  <a:schemeClr val="accent3">
                    <a:lumMod val="20000"/>
                    <a:lumOff val="80000"/>
                  </a:schemeClr>
                </a:solidFill>
                <a:effectLst/>
              </a:rPr>
              <a:t>OvervieW</a:t>
            </a:r>
          </a:p>
        </p:txBody>
      </p:sp>
      <p:sp>
        <p:nvSpPr>
          <p:cNvPr id="8" name="TextBox 7">
            <a:extLst>
              <a:ext uri="{FF2B5EF4-FFF2-40B4-BE49-F238E27FC236}">
                <a16:creationId xmlns:a16="http://schemas.microsoft.com/office/drawing/2014/main" id="{E671B179-7F8F-4328-DC07-054943CFE4CB}"/>
              </a:ext>
            </a:extLst>
          </p:cNvPr>
          <p:cNvSpPr txBox="1"/>
          <p:nvPr/>
        </p:nvSpPr>
        <p:spPr>
          <a:xfrm>
            <a:off x="1141413" y="1653436"/>
            <a:ext cx="9905998" cy="4124206"/>
          </a:xfrm>
          <a:prstGeom prst="rect">
            <a:avLst/>
          </a:prstGeom>
          <a:noFill/>
        </p:spPr>
        <p:txBody>
          <a:bodyPr wrap="square" rtlCol="0">
            <a:spAutoFit/>
          </a:bodyPr>
          <a:lstStyle/>
          <a:p>
            <a:pPr algn="l"/>
            <a:r>
              <a:rPr lang="en-GB" sz="2800" b="0" i="0" dirty="0">
                <a:solidFill>
                  <a:schemeClr val="accent6">
                    <a:lumMod val="20000"/>
                    <a:lumOff val="80000"/>
                  </a:schemeClr>
                </a:solidFill>
                <a:effectLst/>
                <a:latin typeface="-apple-system"/>
              </a:rPr>
              <a:t>W</a:t>
            </a:r>
            <a:r>
              <a:rPr lang="en-GB" b="0" i="0" dirty="0">
                <a:solidFill>
                  <a:schemeClr val="accent6">
                    <a:lumMod val="20000"/>
                    <a:lumOff val="80000"/>
                  </a:schemeClr>
                </a:solidFill>
                <a:effectLst/>
                <a:latin typeface="-apple-system"/>
              </a:rPr>
              <a:t>ith tons of new healthcare technology start-ups, IoT is rapidly revolutionizing the healthcare industry. Keeping track of the </a:t>
            </a:r>
            <a:r>
              <a:rPr lang="en-GB" b="1" i="0" dirty="0">
                <a:solidFill>
                  <a:schemeClr val="accent6">
                    <a:lumMod val="20000"/>
                    <a:lumOff val="80000"/>
                  </a:schemeClr>
                </a:solidFill>
                <a:effectLst/>
                <a:latin typeface="-apple-system"/>
              </a:rPr>
              <a:t>health status</a:t>
            </a:r>
            <a:r>
              <a:rPr lang="en-GB" b="0" i="0" dirty="0">
                <a:solidFill>
                  <a:schemeClr val="accent6">
                    <a:lumMod val="20000"/>
                    <a:lumOff val="80000"/>
                  </a:schemeClr>
                </a:solidFill>
                <a:effectLst/>
                <a:latin typeface="-apple-system"/>
              </a:rPr>
              <a:t> of your </a:t>
            </a:r>
            <a:r>
              <a:rPr lang="en-GB" b="1" i="0" dirty="0">
                <a:solidFill>
                  <a:schemeClr val="accent6">
                    <a:lumMod val="20000"/>
                    <a:lumOff val="80000"/>
                  </a:schemeClr>
                </a:solidFill>
                <a:effectLst/>
                <a:latin typeface="-apple-system"/>
              </a:rPr>
              <a:t>patient</a:t>
            </a:r>
            <a:r>
              <a:rPr lang="en-GB" b="0" i="0" dirty="0">
                <a:solidFill>
                  <a:schemeClr val="accent6">
                    <a:lumMod val="20000"/>
                    <a:lumOff val="80000"/>
                  </a:schemeClr>
                </a:solidFill>
                <a:effectLst/>
                <a:latin typeface="-apple-system"/>
              </a:rPr>
              <a:t> at home is a difficult task because of the busy schedules and our daily life work. Specially </a:t>
            </a:r>
            <a:r>
              <a:rPr lang="en-GB" b="1" i="0" dirty="0">
                <a:solidFill>
                  <a:schemeClr val="accent6">
                    <a:lumMod val="20000"/>
                    <a:lumOff val="80000"/>
                  </a:schemeClr>
                </a:solidFill>
                <a:effectLst/>
                <a:latin typeface="-apple-system"/>
              </a:rPr>
              <a:t>old age patients</a:t>
            </a:r>
            <a:r>
              <a:rPr lang="en-GB" b="0" i="0" dirty="0">
                <a:solidFill>
                  <a:schemeClr val="accent6">
                    <a:lumMod val="20000"/>
                    <a:lumOff val="80000"/>
                  </a:schemeClr>
                </a:solidFill>
                <a:effectLst/>
                <a:latin typeface="-apple-system"/>
              </a:rPr>
              <a:t> should be periodically monitored. So we propose an </a:t>
            </a:r>
            <a:r>
              <a:rPr lang="en-GB" b="1" i="0" dirty="0">
                <a:solidFill>
                  <a:schemeClr val="accent6">
                    <a:lumMod val="20000"/>
                    <a:lumOff val="80000"/>
                  </a:schemeClr>
                </a:solidFill>
                <a:effectLst/>
                <a:latin typeface="-apple-system"/>
              </a:rPr>
              <a:t>innovative system</a:t>
            </a:r>
            <a:r>
              <a:rPr lang="en-GB" b="0" i="0" dirty="0">
                <a:solidFill>
                  <a:schemeClr val="accent6">
                    <a:lumMod val="20000"/>
                    <a:lumOff val="80000"/>
                  </a:schemeClr>
                </a:solidFill>
                <a:effectLst/>
                <a:latin typeface="-apple-system"/>
              </a:rPr>
              <a:t> that automated this task with ease. Our device puts forward a smart </a:t>
            </a:r>
            <a:r>
              <a:rPr lang="en-GB" b="1" i="0" dirty="0">
                <a:solidFill>
                  <a:schemeClr val="accent6">
                    <a:lumMod val="20000"/>
                    <a:lumOff val="80000"/>
                  </a:schemeClr>
                </a:solidFill>
                <a:effectLst/>
                <a:latin typeface="-apple-system"/>
              </a:rPr>
              <a:t>patient health tracking system</a:t>
            </a:r>
            <a:r>
              <a:rPr lang="en-GB" b="0" i="0" dirty="0">
                <a:solidFill>
                  <a:schemeClr val="accent6">
                    <a:lumMod val="20000"/>
                    <a:lumOff val="80000"/>
                  </a:schemeClr>
                </a:solidFill>
                <a:effectLst/>
                <a:latin typeface="-apple-system"/>
              </a:rPr>
              <a:t> using </a:t>
            </a:r>
            <a:r>
              <a:rPr lang="en-GB" b="1" i="0" dirty="0">
                <a:solidFill>
                  <a:schemeClr val="accent6">
                    <a:lumMod val="20000"/>
                    <a:lumOff val="80000"/>
                  </a:schemeClr>
                </a:solidFill>
                <a:effectLst/>
                <a:latin typeface="-apple-system"/>
              </a:rPr>
              <a:t>Web Server</a:t>
            </a:r>
            <a:r>
              <a:rPr lang="en-GB" b="0" i="0" dirty="0">
                <a:solidFill>
                  <a:schemeClr val="accent6">
                    <a:lumMod val="20000"/>
                    <a:lumOff val="80000"/>
                  </a:schemeClr>
                </a:solidFill>
                <a:effectLst/>
                <a:latin typeface="-apple-system"/>
              </a:rPr>
              <a:t> so that the </a:t>
            </a:r>
            <a:r>
              <a:rPr lang="en-GB" b="1" i="0" dirty="0">
                <a:solidFill>
                  <a:schemeClr val="accent6">
                    <a:lumMod val="20000"/>
                    <a:lumOff val="80000"/>
                  </a:schemeClr>
                </a:solidFill>
                <a:effectLst/>
                <a:latin typeface="-apple-system"/>
              </a:rPr>
              <a:t>Patient health</a:t>
            </a:r>
            <a:r>
              <a:rPr lang="en-GB" b="0" i="0" dirty="0">
                <a:solidFill>
                  <a:schemeClr val="accent6">
                    <a:lumMod val="20000"/>
                    <a:lumOff val="80000"/>
                  </a:schemeClr>
                </a:solidFill>
                <a:effectLst/>
                <a:latin typeface="-apple-system"/>
              </a:rPr>
              <a:t> parameters like </a:t>
            </a:r>
            <a:r>
              <a:rPr lang="en-GB" b="1" i="0" dirty="0">
                <a:solidFill>
                  <a:schemeClr val="accent6">
                    <a:lumMod val="20000"/>
                    <a:lumOff val="80000"/>
                  </a:schemeClr>
                </a:solidFill>
                <a:effectLst/>
                <a:latin typeface="-apple-system"/>
              </a:rPr>
              <a:t>Heart Rate</a:t>
            </a:r>
            <a:r>
              <a:rPr lang="en-GB" b="0" i="0" dirty="0">
                <a:solidFill>
                  <a:schemeClr val="accent6">
                    <a:lumMod val="20000"/>
                    <a:lumOff val="80000"/>
                  </a:schemeClr>
                </a:solidFill>
                <a:effectLst/>
                <a:latin typeface="-apple-system"/>
              </a:rPr>
              <a:t> and </a:t>
            </a:r>
            <a:r>
              <a:rPr lang="en-GB" b="1" i="0" dirty="0">
                <a:solidFill>
                  <a:schemeClr val="accent6">
                    <a:lumMod val="20000"/>
                    <a:lumOff val="80000"/>
                  </a:schemeClr>
                </a:solidFill>
                <a:effectLst/>
                <a:latin typeface="-apple-system"/>
              </a:rPr>
              <a:t>Blood Oxygen level</a:t>
            </a:r>
            <a:r>
              <a:rPr lang="en-GB" b="0" i="0" dirty="0">
                <a:solidFill>
                  <a:schemeClr val="accent6">
                    <a:lumMod val="20000"/>
                    <a:lumOff val="80000"/>
                  </a:schemeClr>
                </a:solidFill>
                <a:effectLst/>
                <a:latin typeface="-apple-system"/>
              </a:rPr>
              <a:t> along with </a:t>
            </a:r>
            <a:r>
              <a:rPr lang="en-GB" b="1" i="0" dirty="0">
                <a:solidFill>
                  <a:schemeClr val="accent6">
                    <a:lumMod val="20000"/>
                    <a:lumOff val="80000"/>
                  </a:schemeClr>
                </a:solidFill>
                <a:effectLst/>
                <a:latin typeface="-apple-system"/>
              </a:rPr>
              <a:t>body temperature</a:t>
            </a:r>
            <a:r>
              <a:rPr lang="en-GB" b="0" i="0" dirty="0">
                <a:solidFill>
                  <a:schemeClr val="accent6">
                    <a:lumMod val="20000"/>
                    <a:lumOff val="80000"/>
                  </a:schemeClr>
                </a:solidFill>
                <a:effectLst/>
                <a:latin typeface="-apple-system"/>
              </a:rPr>
              <a:t> can be monitored.</a:t>
            </a:r>
          </a:p>
          <a:p>
            <a:pPr algn="l"/>
            <a:r>
              <a:rPr lang="en-GB" b="0" i="0" dirty="0">
                <a:solidFill>
                  <a:schemeClr val="accent6">
                    <a:lumMod val="20000"/>
                    <a:lumOff val="80000"/>
                  </a:schemeClr>
                </a:solidFill>
                <a:effectLst/>
                <a:latin typeface="-apple-system"/>
              </a:rPr>
              <a:t>So in this project, we will learn how to make </a:t>
            </a:r>
            <a:r>
              <a:rPr lang="en-GB" b="1" i="0" dirty="0">
                <a:solidFill>
                  <a:schemeClr val="accent6">
                    <a:lumMod val="20000"/>
                    <a:lumOff val="80000"/>
                  </a:schemeClr>
                </a:solidFill>
                <a:effectLst/>
                <a:latin typeface="-apple-system"/>
              </a:rPr>
              <a:t>IoT Based Patient Health Monitoring System Project</a:t>
            </a:r>
            <a:r>
              <a:rPr lang="en-GB" b="0" i="0" dirty="0">
                <a:solidFill>
                  <a:schemeClr val="accent6">
                    <a:lumMod val="20000"/>
                    <a:lumOff val="80000"/>
                  </a:schemeClr>
                </a:solidFill>
                <a:effectLst/>
                <a:latin typeface="-apple-system"/>
              </a:rPr>
              <a:t>. We will use the </a:t>
            </a:r>
            <a:r>
              <a:rPr lang="en-GB" b="1" i="0" dirty="0">
                <a:solidFill>
                  <a:schemeClr val="accent6">
                    <a:lumMod val="20000"/>
                    <a:lumOff val="80000"/>
                  </a:schemeClr>
                </a:solidFill>
                <a:effectLst/>
                <a:latin typeface="-apple-system"/>
              </a:rPr>
              <a:t>MAX30100/102 Pulse Oximeter sensor</a:t>
            </a:r>
            <a:r>
              <a:rPr lang="en-GB" b="0" i="0" dirty="0">
                <a:solidFill>
                  <a:schemeClr val="accent6">
                    <a:lumMod val="20000"/>
                    <a:lumOff val="80000"/>
                  </a:schemeClr>
                </a:solidFill>
                <a:effectLst/>
                <a:latin typeface="-apple-system"/>
              </a:rPr>
              <a:t> to measure the Heart Rate/Pulse(BPM) as well as the Blood Oxygen Level(SpO2). We will use a </a:t>
            </a:r>
            <a:r>
              <a:rPr lang="en-GB" b="1" i="0" dirty="0">
                <a:solidFill>
                  <a:schemeClr val="accent6">
                    <a:lumMod val="20000"/>
                    <a:lumOff val="80000"/>
                  </a:schemeClr>
                </a:solidFill>
                <a:effectLst/>
                <a:latin typeface="-apple-system"/>
              </a:rPr>
              <a:t>DS18B20 Temperature Sensor</a:t>
            </a:r>
            <a:r>
              <a:rPr lang="en-GB" b="0" i="0" dirty="0">
                <a:solidFill>
                  <a:schemeClr val="accent6">
                    <a:lumMod val="20000"/>
                    <a:lumOff val="80000"/>
                  </a:schemeClr>
                </a:solidFill>
                <a:effectLst/>
                <a:latin typeface="-apple-system"/>
              </a:rPr>
              <a:t> to measure the temperature of the body. Similarly Patient needs to be placed in a room with a certain temperature and humidity level so that he doesn’t feel uncomfortable. In order to do that we need to monitor the room temperature and humidity as well. So we will be using </a:t>
            </a:r>
            <a:r>
              <a:rPr lang="en-GB" b="1" i="0" dirty="0">
                <a:solidFill>
                  <a:schemeClr val="accent6">
                    <a:lumMod val="20000"/>
                    <a:lumOff val="80000"/>
                  </a:schemeClr>
                </a:solidFill>
                <a:effectLst/>
                <a:latin typeface="-apple-system"/>
              </a:rPr>
              <a:t>DHT11 Humidity &amp; Temperature Sensor</a:t>
            </a:r>
            <a:r>
              <a:rPr lang="en-GB" b="0" i="0" dirty="0">
                <a:solidFill>
                  <a:schemeClr val="accent6">
                    <a:lumMod val="20000"/>
                    <a:lumOff val="80000"/>
                  </a:schemeClr>
                </a:solidFill>
                <a:effectLst/>
                <a:latin typeface="-apple-system"/>
              </a:rPr>
              <a:t>.</a:t>
            </a:r>
          </a:p>
          <a:p>
            <a:pPr algn="l"/>
            <a:r>
              <a:rPr lang="en-GB" b="0" i="0" dirty="0">
                <a:solidFill>
                  <a:schemeClr val="accent6">
                    <a:lumMod val="20000"/>
                    <a:lumOff val="80000"/>
                  </a:schemeClr>
                </a:solidFill>
                <a:effectLst/>
                <a:latin typeface="-apple-system"/>
              </a:rPr>
              <a:t>Here is the earlier basic version of this project using Pulse Sensor &amp; LM35 Temperature Sensor</a:t>
            </a:r>
            <a:r>
              <a:rPr lang="en-GB" dirty="0">
                <a:solidFill>
                  <a:schemeClr val="accent6">
                    <a:lumMod val="20000"/>
                    <a:lumOff val="80000"/>
                  </a:schemeClr>
                </a:solidFill>
                <a:latin typeface="-apple-system"/>
              </a:rPr>
              <a:t>.</a:t>
            </a:r>
            <a:endParaRPr lang="en-GB" b="0" i="0" dirty="0">
              <a:solidFill>
                <a:schemeClr val="accent6">
                  <a:lumMod val="20000"/>
                  <a:lumOff val="80000"/>
                </a:schemeClr>
              </a:solidFill>
              <a:effectLst/>
              <a:latin typeface="-apple-system"/>
            </a:endParaRPr>
          </a:p>
          <a:p>
            <a:endParaRPr lang="en-US" dirty="0"/>
          </a:p>
        </p:txBody>
      </p:sp>
    </p:spTree>
    <p:extLst>
      <p:ext uri="{BB962C8B-B14F-4D97-AF65-F5344CB8AC3E}">
        <p14:creationId xmlns:p14="http://schemas.microsoft.com/office/powerpoint/2010/main" val="59252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EFD2D2-335D-E63C-942B-851252C26BBE}"/>
              </a:ext>
            </a:extLst>
          </p:cNvPr>
          <p:cNvSpPr txBox="1"/>
          <p:nvPr/>
        </p:nvSpPr>
        <p:spPr>
          <a:xfrm>
            <a:off x="8435016" y="1865637"/>
            <a:ext cx="2061795" cy="984885"/>
          </a:xfrm>
          <a:prstGeom prst="rect">
            <a:avLst/>
          </a:prstGeom>
          <a:noFill/>
        </p:spPr>
        <p:txBody>
          <a:bodyPr wrap="square" rtlCol="0">
            <a:spAutoFit/>
          </a:bodyPr>
          <a:lstStyle/>
          <a:p>
            <a:r>
              <a:rPr lang="en-US" sz="2000" b="1" i="0" dirty="0">
                <a:solidFill>
                  <a:schemeClr val="accent6">
                    <a:lumMod val="20000"/>
                    <a:lumOff val="80000"/>
                  </a:schemeClr>
                </a:solidFill>
                <a:effectLst>
                  <a:glow rad="228600">
                    <a:schemeClr val="accent5">
                      <a:satMod val="175000"/>
                      <a:alpha val="40000"/>
                    </a:schemeClr>
                  </a:glow>
                </a:effectLst>
                <a:latin typeface="+mj-lt"/>
              </a:rPr>
              <a:t>MAX30100 Pulse </a:t>
            </a:r>
          </a:p>
          <a:p>
            <a:r>
              <a:rPr lang="en-US" sz="2000" b="1" i="0" dirty="0">
                <a:solidFill>
                  <a:schemeClr val="accent6">
                    <a:lumMod val="20000"/>
                    <a:lumOff val="80000"/>
                  </a:schemeClr>
                </a:solidFill>
                <a:effectLst>
                  <a:glow rad="228600">
                    <a:schemeClr val="accent5">
                      <a:satMod val="175000"/>
                      <a:alpha val="40000"/>
                    </a:schemeClr>
                  </a:glow>
                </a:effectLst>
                <a:latin typeface="+mj-lt"/>
              </a:rPr>
              <a:t>Oximeter Sensor</a:t>
            </a:r>
          </a:p>
          <a:p>
            <a:endParaRPr lang="en-US" dirty="0"/>
          </a:p>
        </p:txBody>
      </p:sp>
      <p:pic>
        <p:nvPicPr>
          <p:cNvPr id="1026" name="Picture 2" descr="MAX30100 Pulse Oximeter Sensor">
            <a:extLst>
              <a:ext uri="{FF2B5EF4-FFF2-40B4-BE49-F238E27FC236}">
                <a16:creationId xmlns:a16="http://schemas.microsoft.com/office/drawing/2014/main" id="{DFC375F2-F24A-9A2F-8659-8D8E12A4B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562" y="419920"/>
            <a:ext cx="1567994" cy="15679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E71DFA-1918-AF73-EC56-865EEF384857}"/>
              </a:ext>
            </a:extLst>
          </p:cNvPr>
          <p:cNvSpPr txBox="1"/>
          <p:nvPr/>
        </p:nvSpPr>
        <p:spPr>
          <a:xfrm>
            <a:off x="1463305" y="419920"/>
            <a:ext cx="7102257" cy="2523768"/>
          </a:xfrm>
          <a:prstGeom prst="rect">
            <a:avLst/>
          </a:prstGeom>
          <a:noFill/>
        </p:spPr>
        <p:txBody>
          <a:bodyPr wrap="square" rtlCol="0">
            <a:spAutoFit/>
          </a:bodyPr>
          <a:lstStyle/>
          <a:p>
            <a:pPr algn="l"/>
            <a:r>
              <a:rPr lang="en-GB" sz="3200" dirty="0">
                <a:solidFill>
                  <a:schemeClr val="accent5">
                    <a:lumMod val="60000"/>
                    <a:lumOff val="40000"/>
                  </a:schemeClr>
                </a:solidFill>
                <a:latin typeface="-apple-system"/>
              </a:rPr>
              <a:t>T</a:t>
            </a:r>
            <a:r>
              <a:rPr lang="en-GB" b="0" i="0" dirty="0">
                <a:solidFill>
                  <a:schemeClr val="accent3">
                    <a:lumMod val="20000"/>
                    <a:lumOff val="80000"/>
                  </a:schemeClr>
                </a:solidFill>
                <a:effectLst/>
                <a:latin typeface="-apple-system"/>
              </a:rPr>
              <a:t>his sensor is integrated </a:t>
            </a:r>
            <a:r>
              <a:rPr lang="en-GB" b="1" i="0" dirty="0">
                <a:solidFill>
                  <a:schemeClr val="accent3">
                    <a:lumMod val="20000"/>
                    <a:lumOff val="80000"/>
                  </a:schemeClr>
                </a:solidFill>
                <a:effectLst/>
                <a:latin typeface="-apple-system"/>
              </a:rPr>
              <a:t>pulse oximetry</a:t>
            </a:r>
            <a:r>
              <a:rPr lang="en-GB" b="0" i="0" dirty="0">
                <a:solidFill>
                  <a:schemeClr val="accent3">
                    <a:lumMod val="20000"/>
                    <a:lumOff val="80000"/>
                  </a:schemeClr>
                </a:solidFill>
                <a:effectLst/>
                <a:latin typeface="-apple-system"/>
              </a:rPr>
              <a:t> and </a:t>
            </a:r>
            <a:r>
              <a:rPr lang="en-GB" b="1" i="0" dirty="0">
                <a:solidFill>
                  <a:schemeClr val="accent3">
                    <a:lumMod val="20000"/>
                    <a:lumOff val="80000"/>
                  </a:schemeClr>
                </a:solidFill>
                <a:effectLst/>
                <a:latin typeface="-apple-system"/>
              </a:rPr>
              <a:t>heart-rate</a:t>
            </a:r>
            <a:r>
              <a:rPr lang="en-GB" b="0" i="0" dirty="0">
                <a:solidFill>
                  <a:schemeClr val="accent3">
                    <a:lumMod val="20000"/>
                    <a:lumOff val="80000"/>
                  </a:schemeClr>
                </a:solidFill>
                <a:effectLst/>
                <a:latin typeface="-apple-system"/>
              </a:rPr>
              <a:t> monitor sensor solution. It combines two </a:t>
            </a:r>
            <a:r>
              <a:rPr lang="en-GB" b="1" i="0" dirty="0">
                <a:solidFill>
                  <a:schemeClr val="accent3">
                    <a:lumMod val="20000"/>
                    <a:lumOff val="80000"/>
                  </a:schemeClr>
                </a:solidFill>
                <a:effectLst/>
                <a:latin typeface="-apple-system"/>
              </a:rPr>
              <a:t>LED’s</a:t>
            </a:r>
            <a:r>
              <a:rPr lang="en-GB" b="0" i="0" dirty="0">
                <a:solidFill>
                  <a:schemeClr val="accent3">
                    <a:lumMod val="20000"/>
                    <a:lumOff val="80000"/>
                  </a:schemeClr>
                </a:solidFill>
                <a:effectLst/>
                <a:latin typeface="-apple-system"/>
              </a:rPr>
              <a:t>, a </a:t>
            </a:r>
            <a:r>
              <a:rPr lang="en-GB" b="1" i="0" dirty="0">
                <a:solidFill>
                  <a:schemeClr val="accent3">
                    <a:lumMod val="20000"/>
                    <a:lumOff val="80000"/>
                  </a:schemeClr>
                </a:solidFill>
                <a:effectLst/>
                <a:latin typeface="-apple-system"/>
              </a:rPr>
              <a:t>photodetector</a:t>
            </a:r>
            <a:r>
              <a:rPr lang="en-GB" b="0" i="0" dirty="0">
                <a:solidFill>
                  <a:schemeClr val="accent3">
                    <a:lumMod val="20000"/>
                    <a:lumOff val="80000"/>
                  </a:schemeClr>
                </a:solidFill>
                <a:effectLst/>
                <a:latin typeface="-apple-system"/>
              </a:rPr>
              <a:t>, optimized optics, and low-noise analog signal processing to detect pulse and heart-rate signals. It operates from </a:t>
            </a:r>
            <a:r>
              <a:rPr lang="en-GB" b="1" i="0" dirty="0">
                <a:solidFill>
                  <a:schemeClr val="accent3">
                    <a:lumMod val="20000"/>
                    <a:lumOff val="80000"/>
                  </a:schemeClr>
                </a:solidFill>
                <a:effectLst/>
                <a:latin typeface="-apple-system"/>
              </a:rPr>
              <a:t>1.8V</a:t>
            </a:r>
            <a:r>
              <a:rPr lang="en-GB" b="0" i="0" dirty="0">
                <a:solidFill>
                  <a:schemeClr val="accent3">
                    <a:lumMod val="20000"/>
                    <a:lumOff val="80000"/>
                  </a:schemeClr>
                </a:solidFill>
                <a:effectLst/>
                <a:latin typeface="-apple-system"/>
              </a:rPr>
              <a:t> and </a:t>
            </a:r>
            <a:r>
              <a:rPr lang="en-GB" b="1" i="0" dirty="0">
                <a:solidFill>
                  <a:schemeClr val="accent3">
                    <a:lumMod val="20000"/>
                    <a:lumOff val="80000"/>
                  </a:schemeClr>
                </a:solidFill>
                <a:effectLst/>
                <a:latin typeface="-apple-system"/>
              </a:rPr>
              <a:t>3.3V</a:t>
            </a:r>
            <a:r>
              <a:rPr lang="en-GB" b="0" i="0" dirty="0">
                <a:solidFill>
                  <a:schemeClr val="accent3">
                    <a:lumMod val="20000"/>
                    <a:lumOff val="80000"/>
                  </a:schemeClr>
                </a:solidFill>
                <a:effectLst/>
                <a:latin typeface="-apple-system"/>
              </a:rPr>
              <a:t> power supplies and can be powered down through software with negligible standby current, permitting the </a:t>
            </a:r>
            <a:r>
              <a:rPr lang="en-GB" b="1" i="0" dirty="0">
                <a:solidFill>
                  <a:schemeClr val="accent3">
                    <a:lumMod val="20000"/>
                    <a:lumOff val="80000"/>
                  </a:schemeClr>
                </a:solidFill>
                <a:effectLst/>
                <a:latin typeface="-apple-system"/>
              </a:rPr>
              <a:t>power supply</a:t>
            </a:r>
            <a:r>
              <a:rPr lang="en-GB" b="0" i="0" dirty="0">
                <a:solidFill>
                  <a:schemeClr val="accent3">
                    <a:lumMod val="20000"/>
                    <a:lumOff val="80000"/>
                  </a:schemeClr>
                </a:solidFill>
                <a:effectLst/>
                <a:latin typeface="-apple-system"/>
              </a:rPr>
              <a:t> to remain connected at all times.</a:t>
            </a:r>
          </a:p>
          <a:p>
            <a:br>
              <a:rPr lang="en-GB" b="0" i="0" u="none" strike="noStrike" dirty="0">
                <a:solidFill>
                  <a:srgbClr val="0080D6"/>
                </a:solidFill>
                <a:effectLst/>
                <a:latin typeface="-apple-system"/>
                <a:hlinkClick r:id="rId4"/>
              </a:rPr>
            </a:br>
            <a:endParaRPr lang="en-US" dirty="0"/>
          </a:p>
        </p:txBody>
      </p:sp>
      <p:grpSp>
        <p:nvGrpSpPr>
          <p:cNvPr id="14" name="Group 13">
            <a:extLst>
              <a:ext uri="{FF2B5EF4-FFF2-40B4-BE49-F238E27FC236}">
                <a16:creationId xmlns:a16="http://schemas.microsoft.com/office/drawing/2014/main" id="{D467CAAC-831C-0C1F-61FA-F94A50E8FBDD}"/>
              </a:ext>
            </a:extLst>
          </p:cNvPr>
          <p:cNvGrpSpPr/>
          <p:nvPr/>
        </p:nvGrpSpPr>
        <p:grpSpPr>
          <a:xfrm>
            <a:off x="1462599" y="3747851"/>
            <a:ext cx="1796272" cy="2505983"/>
            <a:chOff x="1462599" y="3384597"/>
            <a:chExt cx="1796272" cy="2505983"/>
          </a:xfrm>
        </p:grpSpPr>
        <p:pic>
          <p:nvPicPr>
            <p:cNvPr id="1028" name="Picture 4" descr="DS18B20 Temperature Sensor">
              <a:extLst>
                <a:ext uri="{FF2B5EF4-FFF2-40B4-BE49-F238E27FC236}">
                  <a16:creationId xmlns:a16="http://schemas.microsoft.com/office/drawing/2014/main" id="{917F88E3-121E-E710-2C4A-BFA00F7A0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3305" y="3384597"/>
              <a:ext cx="1795566" cy="14903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BBC878-CC1E-ECAE-E9A6-9CA5A85521E2}"/>
                </a:ext>
              </a:extLst>
            </p:cNvPr>
            <p:cNvSpPr txBox="1"/>
            <p:nvPr/>
          </p:nvSpPr>
          <p:spPr>
            <a:xfrm>
              <a:off x="1462599" y="4874917"/>
              <a:ext cx="1795566" cy="1015663"/>
            </a:xfrm>
            <a:prstGeom prst="rect">
              <a:avLst/>
            </a:prstGeom>
            <a:noFill/>
          </p:spPr>
          <p:txBody>
            <a:bodyPr wrap="square">
              <a:spAutoFit/>
            </a:bodyPr>
            <a:lstStyle/>
            <a:p>
              <a:pPr algn="l"/>
              <a:r>
                <a:rPr lang="en-US" sz="2000" b="1" i="0" dirty="0">
                  <a:effectLst>
                    <a:glow rad="139700">
                      <a:schemeClr val="accent6">
                        <a:satMod val="175000"/>
                        <a:alpha val="40000"/>
                      </a:schemeClr>
                    </a:glow>
                  </a:effectLst>
                  <a:latin typeface="+mj-lt"/>
                </a:rPr>
                <a:t>DS18B20 Temperature </a:t>
              </a:r>
            </a:p>
            <a:p>
              <a:pPr algn="l"/>
              <a:r>
                <a:rPr lang="en-US" sz="2000" b="1" i="0" dirty="0">
                  <a:effectLst>
                    <a:glow rad="139700">
                      <a:schemeClr val="accent6">
                        <a:satMod val="175000"/>
                        <a:alpha val="40000"/>
                      </a:schemeClr>
                    </a:glow>
                  </a:effectLst>
                  <a:latin typeface="+mj-lt"/>
                </a:rPr>
                <a:t>Sensor</a:t>
              </a:r>
            </a:p>
          </p:txBody>
        </p:sp>
      </p:grpSp>
      <p:sp>
        <p:nvSpPr>
          <p:cNvPr id="12" name="TextBox 11">
            <a:extLst>
              <a:ext uri="{FF2B5EF4-FFF2-40B4-BE49-F238E27FC236}">
                <a16:creationId xmlns:a16="http://schemas.microsoft.com/office/drawing/2014/main" id="{5720E78A-9B11-DEFA-D689-BD10E55EA2D3}"/>
              </a:ext>
            </a:extLst>
          </p:cNvPr>
          <p:cNvSpPr txBox="1"/>
          <p:nvPr/>
        </p:nvSpPr>
        <p:spPr>
          <a:xfrm>
            <a:off x="3249385" y="3545400"/>
            <a:ext cx="6100174" cy="1692771"/>
          </a:xfrm>
          <a:prstGeom prst="rect">
            <a:avLst/>
          </a:prstGeom>
          <a:noFill/>
        </p:spPr>
        <p:txBody>
          <a:bodyPr wrap="square">
            <a:spAutoFit/>
          </a:bodyPr>
          <a:lstStyle/>
          <a:p>
            <a:r>
              <a:rPr lang="en-GB" sz="3200" b="0" i="0" dirty="0">
                <a:solidFill>
                  <a:schemeClr val="accent6">
                    <a:lumMod val="75000"/>
                  </a:schemeClr>
                </a:solidFill>
                <a:effectLst/>
                <a:latin typeface="-apple-system"/>
              </a:rPr>
              <a:t>T</a:t>
            </a:r>
            <a:r>
              <a:rPr lang="en-GB" b="0" i="0" dirty="0">
                <a:solidFill>
                  <a:schemeClr val="accent1">
                    <a:lumMod val="40000"/>
                    <a:lumOff val="60000"/>
                  </a:schemeClr>
                </a:solidFill>
                <a:effectLst/>
                <a:latin typeface="-apple-system"/>
              </a:rPr>
              <a:t>his is a pre-wired and </a:t>
            </a:r>
            <a:r>
              <a:rPr lang="en-GB" b="1" i="0" dirty="0">
                <a:solidFill>
                  <a:schemeClr val="accent1">
                    <a:lumMod val="40000"/>
                    <a:lumOff val="60000"/>
                  </a:schemeClr>
                </a:solidFill>
                <a:effectLst/>
                <a:latin typeface="-apple-system"/>
              </a:rPr>
              <a:t>waterproofed version of the DS18B20 sensor</a:t>
            </a:r>
            <a:r>
              <a:rPr lang="en-GB" b="0" i="0" dirty="0">
                <a:solidFill>
                  <a:schemeClr val="accent1">
                    <a:lumMod val="40000"/>
                    <a:lumOff val="60000"/>
                  </a:schemeClr>
                </a:solidFill>
                <a:effectLst/>
                <a:latin typeface="-apple-system"/>
              </a:rPr>
              <a:t>. Handy for when you need to measure something far away, or in wet conditions. The Sensor can measure the temperature between </a:t>
            </a:r>
            <a:r>
              <a:rPr lang="en-GB" b="1" i="0" dirty="0">
                <a:solidFill>
                  <a:schemeClr val="accent1">
                    <a:lumMod val="40000"/>
                    <a:lumOff val="60000"/>
                  </a:schemeClr>
                </a:solidFill>
                <a:effectLst/>
                <a:latin typeface="-apple-system"/>
              </a:rPr>
              <a:t>-55 to 125°C</a:t>
            </a:r>
            <a:r>
              <a:rPr lang="en-GB" b="0" i="0" dirty="0">
                <a:solidFill>
                  <a:schemeClr val="accent1">
                    <a:lumMod val="40000"/>
                    <a:lumOff val="60000"/>
                  </a:schemeClr>
                </a:solidFill>
                <a:effectLst/>
                <a:latin typeface="-apple-system"/>
              </a:rPr>
              <a:t> (-67°F to +257°F). The cable is jacketed in PVC.</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77078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EFD2D2-335D-E63C-942B-851252C26BBE}"/>
              </a:ext>
            </a:extLst>
          </p:cNvPr>
          <p:cNvSpPr txBox="1"/>
          <p:nvPr/>
        </p:nvSpPr>
        <p:spPr>
          <a:xfrm>
            <a:off x="8435016" y="1865637"/>
            <a:ext cx="2061795" cy="1200329"/>
          </a:xfrm>
          <a:prstGeom prst="rect">
            <a:avLst/>
          </a:prstGeom>
          <a:noFill/>
        </p:spPr>
        <p:txBody>
          <a:bodyPr wrap="square" rtlCol="0">
            <a:spAutoFit/>
          </a:bodyPr>
          <a:lstStyle/>
          <a:p>
            <a:r>
              <a:rPr lang="en-US" b="1" i="0" dirty="0">
                <a:effectLst>
                  <a:glow rad="228600">
                    <a:schemeClr val="accent2">
                      <a:satMod val="175000"/>
                      <a:alpha val="40000"/>
                    </a:schemeClr>
                  </a:glow>
                </a:effectLst>
                <a:latin typeface="Poppins" panose="00000500000000000000" pitchFamily="2" charset="0"/>
              </a:rPr>
              <a:t>DHT11 Humidity &amp; Temperature Sensor</a:t>
            </a:r>
          </a:p>
          <a:p>
            <a:endParaRPr lang="en-US" dirty="0"/>
          </a:p>
        </p:txBody>
      </p:sp>
      <p:sp>
        <p:nvSpPr>
          <p:cNvPr id="7" name="TextBox 6">
            <a:extLst>
              <a:ext uri="{FF2B5EF4-FFF2-40B4-BE49-F238E27FC236}">
                <a16:creationId xmlns:a16="http://schemas.microsoft.com/office/drawing/2014/main" id="{F0E71DFA-1918-AF73-EC56-865EEF384857}"/>
              </a:ext>
            </a:extLst>
          </p:cNvPr>
          <p:cNvSpPr txBox="1"/>
          <p:nvPr/>
        </p:nvSpPr>
        <p:spPr>
          <a:xfrm>
            <a:off x="1463305" y="419920"/>
            <a:ext cx="7102257" cy="1692771"/>
          </a:xfrm>
          <a:prstGeom prst="rect">
            <a:avLst/>
          </a:prstGeom>
          <a:noFill/>
        </p:spPr>
        <p:txBody>
          <a:bodyPr wrap="square" rtlCol="0">
            <a:spAutoFit/>
          </a:bodyPr>
          <a:lstStyle/>
          <a:p>
            <a:pPr algn="l"/>
            <a:r>
              <a:rPr lang="en-GB" sz="3200" b="0" i="0" dirty="0">
                <a:solidFill>
                  <a:srgbClr val="00B0F0"/>
                </a:solidFill>
                <a:effectLst/>
                <a:latin typeface="-apple-system"/>
              </a:rPr>
              <a:t>T</a:t>
            </a:r>
            <a:r>
              <a:rPr lang="en-GB" b="0" i="0" dirty="0">
                <a:solidFill>
                  <a:schemeClr val="accent5">
                    <a:lumMod val="40000"/>
                    <a:lumOff val="60000"/>
                  </a:schemeClr>
                </a:solidFill>
                <a:effectLst/>
                <a:latin typeface="-apple-system"/>
              </a:rPr>
              <a:t>he </a:t>
            </a:r>
            <a:r>
              <a:rPr lang="en-GB" b="1" i="0" dirty="0">
                <a:solidFill>
                  <a:schemeClr val="accent5">
                    <a:lumMod val="40000"/>
                    <a:lumOff val="60000"/>
                  </a:schemeClr>
                </a:solidFill>
                <a:effectLst/>
                <a:latin typeface="-apple-system"/>
              </a:rPr>
              <a:t>DHT11</a:t>
            </a:r>
            <a:r>
              <a:rPr lang="en-GB" b="0" i="0" dirty="0">
                <a:solidFill>
                  <a:schemeClr val="accent5">
                    <a:lumMod val="40000"/>
                    <a:lumOff val="60000"/>
                  </a:schemeClr>
                </a:solidFill>
                <a:effectLst/>
                <a:latin typeface="-apple-system"/>
              </a:rPr>
              <a:t> is a basic, ultra low-cost digital temperature and humidity sensor. It uses a capacitive </a:t>
            </a:r>
            <a:r>
              <a:rPr lang="en-GB" b="1" i="0" dirty="0">
                <a:solidFill>
                  <a:schemeClr val="accent5">
                    <a:lumMod val="40000"/>
                    <a:lumOff val="60000"/>
                  </a:schemeClr>
                </a:solidFill>
                <a:effectLst/>
                <a:latin typeface="-apple-system"/>
              </a:rPr>
              <a:t>humidity sensor</a:t>
            </a:r>
            <a:r>
              <a:rPr lang="en-GB" b="0" i="0" dirty="0">
                <a:solidFill>
                  <a:schemeClr val="accent5">
                    <a:lumMod val="40000"/>
                    <a:lumOff val="60000"/>
                  </a:schemeClr>
                </a:solidFill>
                <a:effectLst/>
                <a:latin typeface="-apple-system"/>
              </a:rPr>
              <a:t> and a </a:t>
            </a:r>
            <a:r>
              <a:rPr lang="en-GB" b="1" i="0" dirty="0">
                <a:solidFill>
                  <a:schemeClr val="accent5">
                    <a:lumMod val="40000"/>
                    <a:lumOff val="60000"/>
                  </a:schemeClr>
                </a:solidFill>
                <a:effectLst/>
                <a:latin typeface="-apple-system"/>
              </a:rPr>
              <a:t>thermistor</a:t>
            </a:r>
            <a:r>
              <a:rPr lang="en-GB" b="0" i="0" dirty="0">
                <a:solidFill>
                  <a:schemeClr val="accent5">
                    <a:lumMod val="40000"/>
                    <a:lumOff val="60000"/>
                  </a:schemeClr>
                </a:solidFill>
                <a:effectLst/>
                <a:latin typeface="-apple-system"/>
              </a:rPr>
              <a:t> to measure the surrounding air and spits out a digital signal on the data pin (no analog input pins needed).</a:t>
            </a:r>
            <a:br>
              <a:rPr lang="en-GB" b="0" i="0" u="none" strike="noStrike" dirty="0">
                <a:solidFill>
                  <a:schemeClr val="accent5">
                    <a:lumMod val="40000"/>
                    <a:lumOff val="60000"/>
                  </a:schemeClr>
                </a:solidFill>
                <a:effectLst/>
                <a:latin typeface="-apple-system"/>
                <a:hlinkClick r:id="rId3">
                  <a:extLst>
                    <a:ext uri="{A12FA001-AC4F-418D-AE19-62706E023703}">
                      <ahyp:hlinkClr xmlns:ahyp="http://schemas.microsoft.com/office/drawing/2018/hyperlinkcolor" val="tx"/>
                    </a:ext>
                  </a:extLst>
                </a:hlinkClick>
              </a:rPr>
            </a:br>
            <a:endParaRPr lang="en-US" dirty="0">
              <a:solidFill>
                <a:schemeClr val="accent5">
                  <a:lumMod val="40000"/>
                  <a:lumOff val="60000"/>
                </a:schemeClr>
              </a:solidFill>
            </a:endParaRPr>
          </a:p>
        </p:txBody>
      </p:sp>
      <p:pic>
        <p:nvPicPr>
          <p:cNvPr id="3074" name="Picture 2" descr="DHT11 Humidity Temperature Sensor">
            <a:extLst>
              <a:ext uri="{FF2B5EF4-FFF2-40B4-BE49-F238E27FC236}">
                <a16:creationId xmlns:a16="http://schemas.microsoft.com/office/drawing/2014/main" id="{1EAB12F3-78DB-E722-538A-EFF044570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5562" y="577821"/>
            <a:ext cx="1823727" cy="1287816"/>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7" descr="A picture containing text, electronics&#10;&#10;Description automatically generated">
            <a:extLst>
              <a:ext uri="{FF2B5EF4-FFF2-40B4-BE49-F238E27FC236}">
                <a16:creationId xmlns:a16="http://schemas.microsoft.com/office/drawing/2014/main" id="{1974D9B8-5EE8-5B0E-24F5-ED92CB7BBF81}"/>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63305" y="3065966"/>
            <a:ext cx="5323605" cy="33341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softEdge rad="317500"/>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EE582387-A229-C19C-77FB-F43DE10FFBB3}"/>
              </a:ext>
            </a:extLst>
          </p:cNvPr>
          <p:cNvSpPr txBox="1"/>
          <p:nvPr/>
        </p:nvSpPr>
        <p:spPr>
          <a:xfrm>
            <a:off x="6953638" y="3803797"/>
            <a:ext cx="4726203" cy="1415772"/>
          </a:xfrm>
          <a:prstGeom prst="rect">
            <a:avLst/>
          </a:prstGeom>
          <a:noFill/>
        </p:spPr>
        <p:txBody>
          <a:bodyPr wrap="square" rtlCol="0">
            <a:spAutoFit/>
          </a:bodyPr>
          <a:lstStyle/>
          <a:p>
            <a:r>
              <a:rPr lang="en-GB" sz="3200" b="0" i="0" dirty="0">
                <a:solidFill>
                  <a:schemeClr val="accent5">
                    <a:lumMod val="75000"/>
                  </a:schemeClr>
                </a:solidFill>
                <a:effectLst/>
                <a:latin typeface="-apple-system"/>
              </a:rPr>
              <a:t>T</a:t>
            </a:r>
            <a:r>
              <a:rPr lang="en-GB" b="0" i="0" dirty="0">
                <a:solidFill>
                  <a:schemeClr val="accent5">
                    <a:lumMod val="20000"/>
                    <a:lumOff val="80000"/>
                  </a:schemeClr>
                </a:solidFill>
                <a:effectLst/>
                <a:latin typeface="-apple-system"/>
              </a:rPr>
              <a:t>he designing of IoT Based Patient Health Monitoring on ESP32 Web Server. So, the </a:t>
            </a:r>
            <a:r>
              <a:rPr lang="en-GB" b="1" i="0" dirty="0">
                <a:solidFill>
                  <a:schemeClr val="accent5">
                    <a:lumMod val="20000"/>
                    <a:lumOff val="80000"/>
                  </a:schemeClr>
                </a:solidFill>
                <a:effectLst/>
                <a:latin typeface="-apple-system"/>
              </a:rPr>
              <a:t>circuit diagram</a:t>
            </a:r>
            <a:r>
              <a:rPr lang="en-GB" b="0" i="0" dirty="0">
                <a:solidFill>
                  <a:schemeClr val="accent5">
                    <a:lumMod val="20000"/>
                    <a:lumOff val="80000"/>
                  </a:schemeClr>
                </a:solidFill>
                <a:effectLst/>
                <a:latin typeface="-apple-system"/>
              </a:rPr>
              <a:t> for </a:t>
            </a:r>
            <a:r>
              <a:rPr lang="en-GB" b="1" i="0" dirty="0">
                <a:solidFill>
                  <a:schemeClr val="accent5">
                    <a:lumMod val="20000"/>
                    <a:lumOff val="80000"/>
                  </a:schemeClr>
                </a:solidFill>
                <a:effectLst/>
                <a:latin typeface="-apple-system"/>
              </a:rPr>
              <a:t>interfacing MAX30100, DHT11 &amp; DS18B20</a:t>
            </a:r>
            <a:r>
              <a:rPr lang="en-GB" b="0" i="0" dirty="0">
                <a:solidFill>
                  <a:schemeClr val="accent5">
                    <a:lumMod val="20000"/>
                    <a:lumOff val="80000"/>
                  </a:schemeClr>
                </a:solidFill>
                <a:effectLst/>
                <a:latin typeface="-apple-system"/>
              </a:rPr>
              <a:t> with </a:t>
            </a:r>
            <a:r>
              <a:rPr lang="en-GB" b="1" i="0" dirty="0">
                <a:solidFill>
                  <a:schemeClr val="accent5">
                    <a:lumMod val="20000"/>
                    <a:lumOff val="80000"/>
                  </a:schemeClr>
                </a:solidFill>
                <a:effectLst/>
                <a:latin typeface="-apple-system"/>
              </a:rPr>
              <a:t>ESP32</a:t>
            </a:r>
            <a:r>
              <a:rPr lang="en-GB" b="0" i="0" dirty="0">
                <a:solidFill>
                  <a:schemeClr val="accent5">
                    <a:lumMod val="20000"/>
                    <a:lumOff val="80000"/>
                  </a:schemeClr>
                </a:solidFill>
                <a:effectLst/>
                <a:latin typeface="-apple-system"/>
              </a:rPr>
              <a:t> is here</a:t>
            </a:r>
            <a:endParaRPr lang="en-US" dirty="0">
              <a:solidFill>
                <a:schemeClr val="accent5">
                  <a:lumMod val="20000"/>
                  <a:lumOff val="80000"/>
                </a:schemeClr>
              </a:solidFill>
            </a:endParaRPr>
          </a:p>
        </p:txBody>
      </p:sp>
    </p:spTree>
    <p:extLst>
      <p:ext uri="{BB962C8B-B14F-4D97-AF65-F5344CB8AC3E}">
        <p14:creationId xmlns:p14="http://schemas.microsoft.com/office/powerpoint/2010/main" val="301134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0794095" y="5869317"/>
            <a:ext cx="2378385" cy="2237484"/>
          </a:xfrm>
        </p:spPr>
        <p:txBody>
          <a:bodyPr>
            <a:normAutofit/>
          </a:bodyPr>
          <a:lstStyle/>
          <a:p>
            <a:pPr algn="r"/>
            <a:r>
              <a:rPr lang="en-US" sz="3300" dirty="0">
                <a:solidFill>
                  <a:srgbClr val="FFFFFF"/>
                </a:solidFill>
              </a:rPr>
              <a:t>Distribution</a:t>
            </a:r>
          </a:p>
        </p:txBody>
      </p:sp>
      <p:sp>
        <p:nvSpPr>
          <p:cNvPr id="15" name="TextBox 14">
            <a:extLst>
              <a:ext uri="{FF2B5EF4-FFF2-40B4-BE49-F238E27FC236}">
                <a16:creationId xmlns:a16="http://schemas.microsoft.com/office/drawing/2014/main" id="{ACF43BF7-E610-BF92-4043-7C5D3C53DC51}"/>
              </a:ext>
            </a:extLst>
          </p:cNvPr>
          <p:cNvSpPr txBox="1"/>
          <p:nvPr/>
        </p:nvSpPr>
        <p:spPr>
          <a:xfrm>
            <a:off x="6450904" y="1490596"/>
            <a:ext cx="4343191" cy="1138773"/>
          </a:xfrm>
          <a:prstGeom prst="rect">
            <a:avLst/>
          </a:prstGeom>
          <a:noFill/>
        </p:spPr>
        <p:txBody>
          <a:bodyPr wrap="square" rtlCol="0">
            <a:spAutoFit/>
          </a:bodyPr>
          <a:lstStyle/>
          <a:p>
            <a:r>
              <a:rPr lang="en-GB" sz="3200" b="0" i="0" dirty="0">
                <a:solidFill>
                  <a:schemeClr val="accent4">
                    <a:lumMod val="75000"/>
                  </a:schemeClr>
                </a:solidFill>
                <a:effectLst/>
                <a:latin typeface="-apple-system"/>
              </a:rPr>
              <a:t>H</a:t>
            </a:r>
            <a:r>
              <a:rPr lang="en-GB" b="0" i="0" dirty="0">
                <a:solidFill>
                  <a:schemeClr val="accent4">
                    <a:lumMod val="60000"/>
                    <a:lumOff val="40000"/>
                  </a:schemeClr>
                </a:solidFill>
                <a:effectLst/>
                <a:latin typeface="-apple-system"/>
              </a:rPr>
              <a:t>ere I assembled the circuit on a breadboard.</a:t>
            </a:r>
            <a:r>
              <a:rPr lang="en-GB" b="0" i="0" dirty="0">
                <a:solidFill>
                  <a:srgbClr val="000000"/>
                </a:solidFill>
                <a:effectLst/>
                <a:latin typeface="-apple-system"/>
              </a:rPr>
              <a:t> </a:t>
            </a:r>
            <a:r>
              <a:rPr lang="en-GB" b="0" i="0" dirty="0">
                <a:solidFill>
                  <a:schemeClr val="accent4">
                    <a:lumMod val="60000"/>
                    <a:lumOff val="40000"/>
                  </a:schemeClr>
                </a:solidFill>
                <a:effectLst/>
                <a:latin typeface="-apple-system"/>
              </a:rPr>
              <a:t>So I designed a </a:t>
            </a:r>
            <a:r>
              <a:rPr lang="en-GB" b="1" i="0" dirty="0">
                <a:solidFill>
                  <a:schemeClr val="accent4">
                    <a:lumMod val="60000"/>
                    <a:lumOff val="40000"/>
                  </a:schemeClr>
                </a:solidFill>
                <a:effectLst/>
                <a:latin typeface="-apple-system"/>
              </a:rPr>
              <a:t>PCB</a:t>
            </a:r>
            <a:r>
              <a:rPr lang="en-GB" b="0" i="0" dirty="0">
                <a:solidFill>
                  <a:schemeClr val="accent4">
                    <a:lumMod val="60000"/>
                    <a:lumOff val="40000"/>
                  </a:schemeClr>
                </a:solidFill>
                <a:effectLst/>
                <a:latin typeface="-apple-system"/>
              </a:rPr>
              <a:t> for it using </a:t>
            </a:r>
            <a:r>
              <a:rPr lang="en-GB" i="0" dirty="0">
                <a:solidFill>
                  <a:schemeClr val="accent4">
                    <a:lumMod val="60000"/>
                    <a:lumOff val="40000"/>
                  </a:schemeClr>
                </a:solidFill>
                <a:effectLst/>
                <a:latin typeface="-apple-system"/>
              </a:rPr>
              <a:t>Easy EDA </a:t>
            </a:r>
            <a:r>
              <a:rPr lang="en-GB" b="1" i="0" dirty="0">
                <a:solidFill>
                  <a:schemeClr val="accent4">
                    <a:lumMod val="60000"/>
                    <a:lumOff val="40000"/>
                  </a:schemeClr>
                </a:solidFill>
                <a:effectLst/>
                <a:latin typeface="-apple-system"/>
              </a:rPr>
              <a:t>PCB</a:t>
            </a:r>
            <a:r>
              <a:rPr lang="en-GB" i="0" dirty="0">
                <a:solidFill>
                  <a:schemeClr val="accent4">
                    <a:lumMod val="60000"/>
                    <a:lumOff val="40000"/>
                  </a:schemeClr>
                </a:solidFill>
                <a:effectLst/>
                <a:latin typeface="-apple-system"/>
              </a:rPr>
              <a:t> Designing tool</a:t>
            </a:r>
            <a:r>
              <a:rPr lang="en-GB" b="0" i="0" dirty="0">
                <a:solidFill>
                  <a:schemeClr val="accent4">
                    <a:lumMod val="60000"/>
                    <a:lumOff val="40000"/>
                  </a:schemeClr>
                </a:solidFill>
                <a:effectLst/>
                <a:latin typeface="-apple-system"/>
              </a:rPr>
              <a:t>.</a:t>
            </a:r>
            <a:endParaRPr lang="en-US" dirty="0">
              <a:solidFill>
                <a:schemeClr val="accent4">
                  <a:lumMod val="60000"/>
                  <a:lumOff val="40000"/>
                </a:schemeClr>
              </a:solidFill>
            </a:endParaRPr>
          </a:p>
        </p:txBody>
      </p:sp>
      <p:pic>
        <p:nvPicPr>
          <p:cNvPr id="6" name="Picture 5" descr="A picture containing text&#10;&#10;Description automatically generated">
            <a:extLst>
              <a:ext uri="{FF2B5EF4-FFF2-40B4-BE49-F238E27FC236}">
                <a16:creationId xmlns:a16="http://schemas.microsoft.com/office/drawing/2014/main" id="{17B83FEA-DF9B-200F-FF92-09DED1CA5771}"/>
              </a:ext>
            </a:extLst>
          </p:cNvPr>
          <p:cNvPicPr>
            <a:picLocks noChangeAspect="1"/>
          </p:cNvPicPr>
          <p:nvPr/>
        </p:nvPicPr>
        <p:blipFill rotWithShape="1">
          <a:blip r:embed="rId3"/>
          <a:srcRect l="7050" t="3653" r="3192" b="1917"/>
          <a:stretch/>
        </p:blipFill>
        <p:spPr>
          <a:xfrm rot="5400000">
            <a:off x="2363679" y="273049"/>
            <a:ext cx="3306000" cy="4158642"/>
          </a:xfrm>
          <a:prstGeom prst="rect">
            <a:avLst/>
          </a:prstGeom>
        </p:spPr>
      </p:pic>
    </p:spTree>
    <p:extLst>
      <p:ext uri="{BB962C8B-B14F-4D97-AF65-F5344CB8AC3E}">
        <p14:creationId xmlns:p14="http://schemas.microsoft.com/office/powerpoint/2010/main" val="11118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AAED494-68A3-AAC9-92DC-EFAC4F2FBE5F}"/>
              </a:ext>
            </a:extLst>
          </p:cNvPr>
          <p:cNvSpPr txBox="1"/>
          <p:nvPr/>
        </p:nvSpPr>
        <p:spPr>
          <a:xfrm>
            <a:off x="1519827" y="429108"/>
            <a:ext cx="6100174" cy="1754326"/>
          </a:xfrm>
          <a:prstGeom prst="rect">
            <a:avLst/>
          </a:prstGeom>
          <a:noFill/>
        </p:spPr>
        <p:txBody>
          <a:bodyPr wrap="square">
            <a:spAutoFit/>
          </a:bodyPr>
          <a:lstStyle/>
          <a:p>
            <a:r>
              <a:rPr lang="en-GB" sz="3600" b="1" dirty="0"/>
              <a:t>ADVANTAGES OF IOT BASED PATIENT HEALTH MONITORING ON ESP32</a:t>
            </a:r>
            <a:endParaRPr lang="en-US" sz="3600" b="1" dirty="0"/>
          </a:p>
        </p:txBody>
      </p:sp>
      <p:sp>
        <p:nvSpPr>
          <p:cNvPr id="10" name="TextBox 9">
            <a:extLst>
              <a:ext uri="{FF2B5EF4-FFF2-40B4-BE49-F238E27FC236}">
                <a16:creationId xmlns:a16="http://schemas.microsoft.com/office/drawing/2014/main" id="{FC435251-59AD-35ED-4F5A-5ED8CC1BD1B0}"/>
              </a:ext>
            </a:extLst>
          </p:cNvPr>
          <p:cNvSpPr txBox="1"/>
          <p:nvPr/>
        </p:nvSpPr>
        <p:spPr>
          <a:xfrm>
            <a:off x="1519827" y="2687699"/>
            <a:ext cx="6100174" cy="2523768"/>
          </a:xfrm>
          <a:prstGeom prst="rect">
            <a:avLst/>
          </a:prstGeom>
          <a:noFill/>
        </p:spPr>
        <p:txBody>
          <a:bodyPr wrap="square">
            <a:spAutoFit/>
          </a:bodyPr>
          <a:lstStyle/>
          <a:p>
            <a:r>
              <a:rPr lang="en-GB" sz="3200" dirty="0">
                <a:solidFill>
                  <a:schemeClr val="accent5">
                    <a:lumMod val="60000"/>
                    <a:lumOff val="40000"/>
                  </a:schemeClr>
                </a:solidFill>
              </a:rPr>
              <a:t>T</a:t>
            </a:r>
            <a:r>
              <a:rPr lang="en-GB" dirty="0">
                <a:solidFill>
                  <a:schemeClr val="accent5">
                    <a:lumMod val="40000"/>
                    <a:lumOff val="60000"/>
                  </a:schemeClr>
                </a:solidFill>
              </a:rPr>
              <a:t>he ESP32 is a low-cost and low-power system on a chip (SoC) with Wi-Fi and Bluetooth capabilities. This makes it an ideal choice for building Internet of Things (IoT) applications, such as patient health monitoring systems.</a:t>
            </a:r>
          </a:p>
          <a:p>
            <a:r>
              <a:rPr lang="en-GB" dirty="0">
                <a:solidFill>
                  <a:schemeClr val="accent5">
                    <a:lumMod val="40000"/>
                    <a:lumOff val="60000"/>
                  </a:schemeClr>
                </a:solidFill>
              </a:rPr>
              <a:t>The ESP32 can also be used to create secure and reliable patient health monitoring systems. The data collected can be used to track a patient's health over time, allowing for better diagnosis and treatment.</a:t>
            </a:r>
          </a:p>
        </p:txBody>
      </p:sp>
      <p:pic>
        <p:nvPicPr>
          <p:cNvPr id="3" name="Picture 2" descr="A picture containing text, wall, indoor&#10;&#10;Description automatically generated">
            <a:extLst>
              <a:ext uri="{FF2B5EF4-FFF2-40B4-BE49-F238E27FC236}">
                <a16:creationId xmlns:a16="http://schemas.microsoft.com/office/drawing/2014/main" id="{2C02521B-38E2-EBAC-DB09-8A1497738EDF}"/>
              </a:ext>
            </a:extLst>
          </p:cNvPr>
          <p:cNvPicPr>
            <a:picLocks noChangeAspect="1"/>
          </p:cNvPicPr>
          <p:nvPr/>
        </p:nvPicPr>
        <p:blipFill>
          <a:blip r:embed="rId3"/>
          <a:stretch>
            <a:fillRect/>
          </a:stretch>
        </p:blipFill>
        <p:spPr>
          <a:xfrm>
            <a:off x="7751526" y="1797847"/>
            <a:ext cx="3445297" cy="3445297"/>
          </a:xfrm>
          <a:prstGeom prst="rect">
            <a:avLst/>
          </a:prstGeom>
        </p:spPr>
      </p:pic>
    </p:spTree>
    <p:extLst>
      <p:ext uri="{BB962C8B-B14F-4D97-AF65-F5344CB8AC3E}">
        <p14:creationId xmlns:p14="http://schemas.microsoft.com/office/powerpoint/2010/main" val="25674928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design</Template>
  <TotalTime>50</TotalTime>
  <Words>933</Words>
  <Application>Microsoft Office PowerPoint</Application>
  <PresentationFormat>Widescreen</PresentationFormat>
  <Paragraphs>114</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Abadi Extra Light</vt:lpstr>
      <vt:lpstr>-apple-system</vt:lpstr>
      <vt:lpstr>Arial</vt:lpstr>
      <vt:lpstr>Calibri</vt:lpstr>
      <vt:lpstr>Poppins</vt:lpstr>
      <vt:lpstr>PT Sans Narrow</vt:lpstr>
      <vt:lpstr>Tw Cen MT</vt:lpstr>
      <vt:lpstr>YouTube Sans</vt:lpstr>
      <vt:lpstr>Circuit</vt:lpstr>
      <vt:lpstr>Team Core Four Presents</vt:lpstr>
      <vt:lpstr>CONTETS</vt:lpstr>
      <vt:lpstr>Table of Contents</vt:lpstr>
      <vt:lpstr>BILL OF MATERIALS</vt:lpstr>
      <vt:lpstr>OvervieW</vt:lpstr>
      <vt:lpstr>PowerPoint Presentation</vt:lpstr>
      <vt:lpstr>PowerPoint Presentation</vt:lpstr>
      <vt:lpstr>Distribution</vt:lpstr>
      <vt:lpstr>PowerPoint Presentation</vt:lpstr>
      <vt:lpstr>PowerPoint Presentation</vt:lpstr>
      <vt:lpstr>Distribution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Core Four Presents</dc:title>
  <dc:creator>Prabhat Kr.</dc:creator>
  <cp:lastModifiedBy>Prabhat Kr.</cp:lastModifiedBy>
  <cp:revision>5</cp:revision>
  <dcterms:created xsi:type="dcterms:W3CDTF">2023-02-23T16:13:31Z</dcterms:created>
  <dcterms:modified xsi:type="dcterms:W3CDTF">2023-02-24T09:22:51Z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2023-02-23T18:34:53Z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2cb6f135-f74a-477b-a7ec-b625856a2b29</vt:lpwstr>
  </property>
  <property fmtid="{D5CDD505-2E9C-101B-9397-08002B2CF9AE}" pid="8" name="MSIP_Label_defa4170-0d19-0005-0004-bc88714345d2_ActionId">
    <vt:lpwstr>4a2841fd-41a7-4835-ad5d-0efea6ba407d</vt:lpwstr>
  </property>
  <property fmtid="{D5CDD505-2E9C-101B-9397-08002B2CF9AE}" pid="9" name="MSIP_Label_defa4170-0d19-0005-0004-bc88714345d2_ContentBits">
    <vt:lpwstr>0</vt:lpwstr>
  </property>
</Properties>
</file>